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5.svg" ContentType="image/svg+xml"/>
  <Override PartName="/ppt/media/image27.svg" ContentType="image/svg+xml"/>
  <Override PartName="/ppt/media/image29.svg" ContentType="image/svg+xml"/>
  <Override PartName="/ppt/media/image3.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5.svg" ContentType="image/svg+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Lst>
  <p:sldSz cx="1367917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8F7"/>
    <a:srgbClr val="8BB6E9"/>
    <a:srgbClr val="BACBF2"/>
    <a:srgbClr val="2289CB"/>
    <a:srgbClr val="16AC81"/>
    <a:srgbClr val="11A78E"/>
    <a:srgbClr val="EC1840"/>
    <a:srgbClr val="F5A33B"/>
    <a:srgbClr val="2DB6AE"/>
    <a:srgbClr val="EA5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snapToGrid="0">
      <p:cViewPr>
        <p:scale>
          <a:sx n="100" d="100"/>
          <a:sy n="100" d="100"/>
        </p:scale>
        <p:origin x="-1517"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09936" y="1237197"/>
            <a:ext cx="10259616" cy="2631887"/>
          </a:xfrm>
        </p:spPr>
        <p:txBody>
          <a:bodyPr anchor="b"/>
          <a:lstStyle>
            <a:lvl1pPr algn="ctr">
              <a:defRPr sz="6615"/>
            </a:lvl1pPr>
          </a:lstStyle>
          <a:p>
            <a:r>
              <a:rPr lang="zh-CN" altLang="en-US"/>
              <a:t>单击此处编辑母版标题样式</a:t>
            </a:r>
            <a:endParaRPr lang="en-US" dirty="0"/>
          </a:p>
        </p:txBody>
      </p:sp>
      <p:sp>
        <p:nvSpPr>
          <p:cNvPr id="3" name="Subtitle 2"/>
          <p:cNvSpPr>
            <a:spLocks noGrp="1"/>
          </p:cNvSpPr>
          <p:nvPr>
            <p:ph type="subTitle" idx="1"/>
          </p:nvPr>
        </p:nvSpPr>
        <p:spPr>
          <a:xfrm>
            <a:off x="1709936" y="3970580"/>
            <a:ext cx="10259616" cy="1825171"/>
          </a:xfrm>
        </p:spPr>
        <p:txBody>
          <a:bodyPr/>
          <a:lstStyle>
            <a:lvl1pPr marL="0" indent="0" algn="ctr">
              <a:buNone/>
              <a:defRPr sz="2645"/>
            </a:lvl1pPr>
            <a:lvl2pPr marL="504190" indent="0" algn="ctr">
              <a:buNone/>
              <a:defRPr sz="2205"/>
            </a:lvl2pPr>
            <a:lvl3pPr marL="1007745" indent="0" algn="ctr">
              <a:buNone/>
              <a:defRPr sz="1985"/>
            </a:lvl3pPr>
            <a:lvl4pPr marL="1511935" indent="0" algn="ctr">
              <a:buNone/>
              <a:defRPr sz="1765"/>
            </a:lvl4pPr>
            <a:lvl5pPr marL="2016125" indent="0" algn="ctr">
              <a:buNone/>
              <a:defRPr sz="1765"/>
            </a:lvl5pPr>
            <a:lvl6pPr marL="2519680" indent="0" algn="ctr">
              <a:buNone/>
              <a:defRPr sz="1765"/>
            </a:lvl6pPr>
            <a:lvl7pPr marL="3023870" indent="0" algn="ctr">
              <a:buNone/>
              <a:defRPr sz="1765"/>
            </a:lvl7pPr>
            <a:lvl8pPr marL="3528060" indent="0" algn="ctr">
              <a:buNone/>
              <a:defRPr sz="1765"/>
            </a:lvl8pPr>
            <a:lvl9pPr marL="4031615" indent="0" algn="ctr">
              <a:buNone/>
              <a:defRPr sz="176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9383" y="402483"/>
            <a:ext cx="2949640" cy="640647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40465" y="402483"/>
            <a:ext cx="8677925" cy="64064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33340" y="1884670"/>
            <a:ext cx="11798558" cy="3144614"/>
          </a:xfrm>
        </p:spPr>
        <p:txBody>
          <a:bodyPr anchor="b"/>
          <a:lstStyle>
            <a:lvl1pPr>
              <a:defRPr sz="6615"/>
            </a:lvl1pPr>
          </a:lstStyle>
          <a:p>
            <a:r>
              <a:rPr lang="zh-CN" altLang="en-US"/>
              <a:t>单击此处编辑母版标题样式</a:t>
            </a:r>
            <a:endParaRPr lang="en-US" dirty="0"/>
          </a:p>
        </p:txBody>
      </p:sp>
      <p:sp>
        <p:nvSpPr>
          <p:cNvPr id="3" name="Text Placeholder 2"/>
          <p:cNvSpPr>
            <a:spLocks noGrp="1"/>
          </p:cNvSpPr>
          <p:nvPr>
            <p:ph type="body" idx="1"/>
          </p:nvPr>
        </p:nvSpPr>
        <p:spPr>
          <a:xfrm>
            <a:off x="933340" y="5059034"/>
            <a:ext cx="11798558" cy="1653678"/>
          </a:xfrm>
        </p:spPr>
        <p:txBody>
          <a:bodyPr/>
          <a:lstStyle>
            <a:lvl1pPr marL="0" indent="0">
              <a:buNone/>
              <a:defRPr sz="2645">
                <a:solidFill>
                  <a:schemeClr val="tx1">
                    <a:tint val="75000"/>
                  </a:schemeClr>
                </a:solidFill>
              </a:defRPr>
            </a:lvl1pPr>
            <a:lvl2pPr marL="504190" indent="0">
              <a:buNone/>
              <a:defRPr sz="2205">
                <a:solidFill>
                  <a:schemeClr val="tx1">
                    <a:tint val="75000"/>
                  </a:schemeClr>
                </a:solidFill>
              </a:defRPr>
            </a:lvl2pPr>
            <a:lvl3pPr marL="1007745" indent="0">
              <a:buNone/>
              <a:defRPr sz="1985">
                <a:solidFill>
                  <a:schemeClr val="tx1">
                    <a:tint val="75000"/>
                  </a:schemeClr>
                </a:solidFill>
              </a:defRPr>
            </a:lvl3pPr>
            <a:lvl4pPr marL="1511935" indent="0">
              <a:buNone/>
              <a:defRPr sz="1765">
                <a:solidFill>
                  <a:schemeClr val="tx1">
                    <a:tint val="75000"/>
                  </a:schemeClr>
                </a:solidFill>
              </a:defRPr>
            </a:lvl4pPr>
            <a:lvl5pPr marL="2016125" indent="0">
              <a:buNone/>
              <a:defRPr sz="1765">
                <a:solidFill>
                  <a:schemeClr val="tx1">
                    <a:tint val="75000"/>
                  </a:schemeClr>
                </a:solidFill>
              </a:defRPr>
            </a:lvl5pPr>
            <a:lvl6pPr marL="2519680" indent="0">
              <a:buNone/>
              <a:defRPr sz="1765">
                <a:solidFill>
                  <a:schemeClr val="tx1">
                    <a:tint val="75000"/>
                  </a:schemeClr>
                </a:solidFill>
              </a:defRPr>
            </a:lvl6pPr>
            <a:lvl7pPr marL="3023870" indent="0">
              <a:buNone/>
              <a:defRPr sz="1765">
                <a:solidFill>
                  <a:schemeClr val="tx1">
                    <a:tint val="75000"/>
                  </a:schemeClr>
                </a:solidFill>
              </a:defRPr>
            </a:lvl7pPr>
            <a:lvl8pPr marL="3528060" indent="0">
              <a:buNone/>
              <a:defRPr sz="1765">
                <a:solidFill>
                  <a:schemeClr val="tx1">
                    <a:tint val="75000"/>
                  </a:schemeClr>
                </a:solidFill>
              </a:defRPr>
            </a:lvl8pPr>
            <a:lvl9pPr marL="4031615" indent="0">
              <a:buNone/>
              <a:defRPr sz="176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40465" y="2012414"/>
            <a:ext cx="5813782" cy="479654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925241" y="2012414"/>
            <a:ext cx="5813782" cy="479654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42247" y="402483"/>
            <a:ext cx="11798558" cy="146118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42247" y="1853171"/>
            <a:ext cx="5787064" cy="908210"/>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19680" indent="0">
              <a:buNone/>
              <a:defRPr sz="1765" b="1"/>
            </a:lvl6pPr>
            <a:lvl7pPr marL="3023870" indent="0">
              <a:buNone/>
              <a:defRPr sz="1765" b="1"/>
            </a:lvl7pPr>
            <a:lvl8pPr marL="3528060" indent="0">
              <a:buNone/>
              <a:defRPr sz="1765" b="1"/>
            </a:lvl8pPr>
            <a:lvl9pPr marL="4031615" indent="0">
              <a:buNone/>
              <a:defRPr sz="176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942247" y="2761381"/>
            <a:ext cx="5787064" cy="406157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925241" y="1853171"/>
            <a:ext cx="5815564" cy="908210"/>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19680" indent="0">
              <a:buNone/>
              <a:defRPr sz="1765" b="1"/>
            </a:lvl6pPr>
            <a:lvl7pPr marL="3023870" indent="0">
              <a:buNone/>
              <a:defRPr sz="1765" b="1"/>
            </a:lvl7pPr>
            <a:lvl8pPr marL="3528060" indent="0">
              <a:buNone/>
              <a:defRPr sz="1765" b="1"/>
            </a:lvl8pPr>
            <a:lvl9pPr marL="4031615" indent="0">
              <a:buNone/>
              <a:defRPr sz="176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925241" y="2761381"/>
            <a:ext cx="5815564" cy="406157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5"/>
            </a:lvl1pPr>
          </a:lstStyle>
          <a:p>
            <a:r>
              <a:rPr lang="zh-CN" altLang="en-US"/>
              <a:t>单击此处编辑母版标题样式</a:t>
            </a:r>
            <a:endParaRPr lang="en-US" dirty="0"/>
          </a:p>
        </p:txBody>
      </p:sp>
      <p:sp>
        <p:nvSpPr>
          <p:cNvPr id="3" name="Content Placeholder 2"/>
          <p:cNvSpPr>
            <a:spLocks noGrp="1"/>
          </p:cNvSpPr>
          <p:nvPr>
            <p:ph idx="1"/>
          </p:nvPr>
        </p:nvSpPr>
        <p:spPr>
          <a:xfrm>
            <a:off x="5815564" y="1088454"/>
            <a:ext cx="6925241" cy="5372269"/>
          </a:xfrm>
        </p:spPr>
        <p:txBody>
          <a:bodyPr/>
          <a:lstStyle>
            <a:lvl1pPr>
              <a:defRPr sz="3525"/>
            </a:lvl1pPr>
            <a:lvl2pPr>
              <a:defRPr sz="3085"/>
            </a:lvl2pPr>
            <a:lvl3pPr>
              <a:defRPr sz="2645"/>
            </a:lvl3pPr>
            <a:lvl4pPr>
              <a:defRPr sz="2205"/>
            </a:lvl4pPr>
            <a:lvl5pPr>
              <a:defRPr sz="2205"/>
            </a:lvl5pPr>
            <a:lvl6pPr>
              <a:defRPr sz="2205"/>
            </a:lvl6pPr>
            <a:lvl7pPr>
              <a:defRPr sz="2205"/>
            </a:lvl7pPr>
            <a:lvl8pPr>
              <a:defRPr sz="2205"/>
            </a:lvl8pPr>
            <a:lvl9pPr>
              <a:defRPr sz="220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5"/>
            </a:lvl1pPr>
            <a:lvl2pPr marL="504190" indent="0">
              <a:buNone/>
              <a:defRPr sz="1545"/>
            </a:lvl2pPr>
            <a:lvl3pPr marL="1007745" indent="0">
              <a:buNone/>
              <a:defRPr sz="1325"/>
            </a:lvl3pPr>
            <a:lvl4pPr marL="1511935" indent="0">
              <a:buNone/>
              <a:defRPr sz="1100"/>
            </a:lvl4pPr>
            <a:lvl5pPr marL="2016125" indent="0">
              <a:buNone/>
              <a:defRPr sz="1100"/>
            </a:lvl5pPr>
            <a:lvl6pPr marL="2519680" indent="0">
              <a:buNone/>
              <a:defRPr sz="1100"/>
            </a:lvl6pPr>
            <a:lvl7pPr marL="3023870" indent="0">
              <a:buNone/>
              <a:defRPr sz="1100"/>
            </a:lvl7pPr>
            <a:lvl8pPr marL="3528060" indent="0">
              <a:buNone/>
              <a:defRPr sz="1100"/>
            </a:lvl8pPr>
            <a:lvl9pPr marL="4031615" indent="0">
              <a:buNone/>
              <a:defRPr sz="11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815564" y="1088454"/>
            <a:ext cx="6925241" cy="5372269"/>
          </a:xfrm>
        </p:spPr>
        <p:txBody>
          <a:bodyPr anchor="t"/>
          <a:lstStyle>
            <a:lvl1pPr marL="0" indent="0">
              <a:buNone/>
              <a:defRPr sz="3525"/>
            </a:lvl1pPr>
            <a:lvl2pPr marL="504190" indent="0">
              <a:buNone/>
              <a:defRPr sz="3085"/>
            </a:lvl2pPr>
            <a:lvl3pPr marL="1007745" indent="0">
              <a:buNone/>
              <a:defRPr sz="2645"/>
            </a:lvl3pPr>
            <a:lvl4pPr marL="1511935" indent="0">
              <a:buNone/>
              <a:defRPr sz="2205"/>
            </a:lvl4pPr>
            <a:lvl5pPr marL="2016125" indent="0">
              <a:buNone/>
              <a:defRPr sz="2205"/>
            </a:lvl5pPr>
            <a:lvl6pPr marL="2519680" indent="0">
              <a:buNone/>
              <a:defRPr sz="2205"/>
            </a:lvl6pPr>
            <a:lvl7pPr marL="3023870" indent="0">
              <a:buNone/>
              <a:defRPr sz="2205"/>
            </a:lvl7pPr>
            <a:lvl8pPr marL="3528060" indent="0">
              <a:buNone/>
              <a:defRPr sz="2205"/>
            </a:lvl8pPr>
            <a:lvl9pPr marL="4031615" indent="0">
              <a:buNone/>
              <a:defRPr sz="2205"/>
            </a:lvl9pPr>
          </a:lstStyle>
          <a:p>
            <a:r>
              <a:rPr lang="zh-CN" altLang="en-US"/>
              <a:t>单击图标添加图片</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5"/>
            </a:lvl1pPr>
            <a:lvl2pPr marL="504190" indent="0">
              <a:buNone/>
              <a:defRPr sz="1545"/>
            </a:lvl2pPr>
            <a:lvl3pPr marL="1007745" indent="0">
              <a:buNone/>
              <a:defRPr sz="1325"/>
            </a:lvl3pPr>
            <a:lvl4pPr marL="1511935" indent="0">
              <a:buNone/>
              <a:defRPr sz="1100"/>
            </a:lvl4pPr>
            <a:lvl5pPr marL="2016125" indent="0">
              <a:buNone/>
              <a:defRPr sz="1100"/>
            </a:lvl5pPr>
            <a:lvl6pPr marL="2519680" indent="0">
              <a:buNone/>
              <a:defRPr sz="1100"/>
            </a:lvl6pPr>
            <a:lvl7pPr marL="3023870" indent="0">
              <a:buNone/>
              <a:defRPr sz="1100"/>
            </a:lvl7pPr>
            <a:lvl8pPr marL="3528060" indent="0">
              <a:buNone/>
              <a:defRPr sz="1100"/>
            </a:lvl8pPr>
            <a:lvl9pPr marL="4031615" indent="0">
              <a:buNone/>
              <a:defRPr sz="11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00F537F-8BAF-4C3F-8E2C-9A96B4D1972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465" y="402483"/>
            <a:ext cx="11798558" cy="1461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40465" y="2012414"/>
            <a:ext cx="11798558" cy="479654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940465" y="7006699"/>
            <a:ext cx="3077885" cy="402483"/>
          </a:xfrm>
          <a:prstGeom prst="rect">
            <a:avLst/>
          </a:prstGeom>
        </p:spPr>
        <p:txBody>
          <a:bodyPr vert="horz" lIns="91440" tIns="45720" rIns="91440" bIns="45720" rtlCol="0" anchor="ctr"/>
          <a:lstStyle>
            <a:lvl1pPr algn="l">
              <a:defRPr sz="1325">
                <a:solidFill>
                  <a:schemeClr val="tx1">
                    <a:tint val="75000"/>
                  </a:schemeClr>
                </a:solidFill>
              </a:defRPr>
            </a:lvl1pPr>
          </a:lstStyle>
          <a:p>
            <a:fld id="{E00F537F-8BAF-4C3F-8E2C-9A96B4D1972B}" type="datetimeFigureOut">
              <a:rPr lang="zh-CN" altLang="en-US" smtClean="0"/>
            </a:fld>
            <a:endParaRPr lang="zh-CN" altLang="en-US"/>
          </a:p>
        </p:txBody>
      </p:sp>
      <p:sp>
        <p:nvSpPr>
          <p:cNvPr id="5" name="Footer Placeholder 4"/>
          <p:cNvSpPr>
            <a:spLocks noGrp="1"/>
          </p:cNvSpPr>
          <p:nvPr>
            <p:ph type="ftr" sz="quarter" idx="3"/>
          </p:nvPr>
        </p:nvSpPr>
        <p:spPr>
          <a:xfrm>
            <a:off x="4531331" y="7006699"/>
            <a:ext cx="4616827" cy="402483"/>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661138" y="7006699"/>
            <a:ext cx="3077885" cy="402483"/>
          </a:xfrm>
          <a:prstGeom prst="rect">
            <a:avLst/>
          </a:prstGeom>
        </p:spPr>
        <p:txBody>
          <a:bodyPr vert="horz" lIns="91440" tIns="45720" rIns="91440" bIns="45720" rtlCol="0" anchor="ctr"/>
          <a:lstStyle>
            <a:lvl1pPr algn="r">
              <a:defRPr sz="1325">
                <a:solidFill>
                  <a:schemeClr val="tx1">
                    <a:tint val="75000"/>
                  </a:schemeClr>
                </a:solidFill>
              </a:defRPr>
            </a:lvl1pPr>
          </a:lstStyle>
          <a:p>
            <a:fld id="{9DDECC1A-8B87-4FA0-B348-DAF8D746090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07745"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95" indent="-252095" algn="l" defTabSz="1007745" rtl="0" eaLnBrk="1" latinLnBrk="0" hangingPunct="1">
        <a:lnSpc>
          <a:spcPct val="90000"/>
        </a:lnSpc>
        <a:spcBef>
          <a:spcPts val="1100"/>
        </a:spcBef>
        <a:buFont typeface="Arial" panose="020B0604020202020204" pitchFamily="34" charset="0"/>
        <a:buChar char="•"/>
        <a:defRPr sz="3085" kern="1200">
          <a:solidFill>
            <a:schemeClr val="tx1"/>
          </a:solidFill>
          <a:latin typeface="+mn-lt"/>
          <a:ea typeface="+mn-ea"/>
          <a:cs typeface="+mn-cs"/>
        </a:defRPr>
      </a:lvl1pPr>
      <a:lvl2pPr marL="755650" indent="-252095" algn="l" defTabSz="1007745" rtl="0" eaLnBrk="1" latinLnBrk="0" hangingPunct="1">
        <a:lnSpc>
          <a:spcPct val="90000"/>
        </a:lnSpc>
        <a:spcBef>
          <a:spcPts val="550"/>
        </a:spcBef>
        <a:buFont typeface="Arial" panose="020B0604020202020204" pitchFamily="34" charset="0"/>
        <a:buChar char="•"/>
        <a:defRPr sz="2645" kern="1200">
          <a:solidFill>
            <a:schemeClr val="tx1"/>
          </a:solidFill>
          <a:latin typeface="+mn-lt"/>
          <a:ea typeface="+mn-ea"/>
          <a:cs typeface="+mn-cs"/>
        </a:defRPr>
      </a:lvl2pPr>
      <a:lvl3pPr marL="1259840" indent="-252095" algn="l" defTabSz="1007745" rtl="0" eaLnBrk="1" latinLnBrk="0" hangingPunct="1">
        <a:lnSpc>
          <a:spcPct val="90000"/>
        </a:lnSpc>
        <a:spcBef>
          <a:spcPts val="550"/>
        </a:spcBef>
        <a:buFont typeface="Arial" panose="020B0604020202020204" pitchFamily="34" charset="0"/>
        <a:buChar char="•"/>
        <a:defRPr sz="2205" kern="1200">
          <a:solidFill>
            <a:schemeClr val="tx1"/>
          </a:solidFill>
          <a:latin typeface="+mn-lt"/>
          <a:ea typeface="+mn-ea"/>
          <a:cs typeface="+mn-cs"/>
        </a:defRPr>
      </a:lvl3pPr>
      <a:lvl4pPr marL="176403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4pPr>
      <a:lvl5pPr marL="226758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5pPr>
      <a:lvl6pPr marL="277177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596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7952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371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7745" rtl="0" eaLnBrk="1" latinLnBrk="0" hangingPunct="1">
        <a:defRPr sz="1985" kern="1200">
          <a:solidFill>
            <a:schemeClr val="tx1"/>
          </a:solidFill>
          <a:latin typeface="+mn-lt"/>
          <a:ea typeface="+mn-ea"/>
          <a:cs typeface="+mn-cs"/>
        </a:defRPr>
      </a:lvl1pPr>
      <a:lvl2pPr marL="504190" algn="l" defTabSz="1007745" rtl="0" eaLnBrk="1" latinLnBrk="0" hangingPunct="1">
        <a:defRPr sz="1985" kern="1200">
          <a:solidFill>
            <a:schemeClr val="tx1"/>
          </a:solidFill>
          <a:latin typeface="+mn-lt"/>
          <a:ea typeface="+mn-ea"/>
          <a:cs typeface="+mn-cs"/>
        </a:defRPr>
      </a:lvl2pPr>
      <a:lvl3pPr marL="1007745" algn="l" defTabSz="1007745" rtl="0" eaLnBrk="1" latinLnBrk="0" hangingPunct="1">
        <a:defRPr sz="1985" kern="1200">
          <a:solidFill>
            <a:schemeClr val="tx1"/>
          </a:solidFill>
          <a:latin typeface="+mn-lt"/>
          <a:ea typeface="+mn-ea"/>
          <a:cs typeface="+mn-cs"/>
        </a:defRPr>
      </a:lvl3pPr>
      <a:lvl4pPr marL="1511935" algn="l" defTabSz="1007745" rtl="0" eaLnBrk="1" latinLnBrk="0" hangingPunct="1">
        <a:defRPr sz="1985" kern="1200">
          <a:solidFill>
            <a:schemeClr val="tx1"/>
          </a:solidFill>
          <a:latin typeface="+mn-lt"/>
          <a:ea typeface="+mn-ea"/>
          <a:cs typeface="+mn-cs"/>
        </a:defRPr>
      </a:lvl4pPr>
      <a:lvl5pPr marL="2016125" algn="l" defTabSz="1007745" rtl="0" eaLnBrk="1" latinLnBrk="0" hangingPunct="1">
        <a:defRPr sz="1985" kern="1200">
          <a:solidFill>
            <a:schemeClr val="tx1"/>
          </a:solidFill>
          <a:latin typeface="+mn-lt"/>
          <a:ea typeface="+mn-ea"/>
          <a:cs typeface="+mn-cs"/>
        </a:defRPr>
      </a:lvl5pPr>
      <a:lvl6pPr marL="2519680" algn="l" defTabSz="1007745" rtl="0" eaLnBrk="1" latinLnBrk="0" hangingPunct="1">
        <a:defRPr sz="1985" kern="1200">
          <a:solidFill>
            <a:schemeClr val="tx1"/>
          </a:solidFill>
          <a:latin typeface="+mn-lt"/>
          <a:ea typeface="+mn-ea"/>
          <a:cs typeface="+mn-cs"/>
        </a:defRPr>
      </a:lvl6pPr>
      <a:lvl7pPr marL="3023870" algn="l" defTabSz="1007745" rtl="0" eaLnBrk="1" latinLnBrk="0" hangingPunct="1">
        <a:defRPr sz="1985" kern="1200">
          <a:solidFill>
            <a:schemeClr val="tx1"/>
          </a:solidFill>
          <a:latin typeface="+mn-lt"/>
          <a:ea typeface="+mn-ea"/>
          <a:cs typeface="+mn-cs"/>
        </a:defRPr>
      </a:lvl7pPr>
      <a:lvl8pPr marL="3528060" algn="l" defTabSz="1007745" rtl="0" eaLnBrk="1" latinLnBrk="0" hangingPunct="1">
        <a:defRPr sz="1985" kern="1200">
          <a:solidFill>
            <a:schemeClr val="tx1"/>
          </a:solidFill>
          <a:latin typeface="+mn-lt"/>
          <a:ea typeface="+mn-ea"/>
          <a:cs typeface="+mn-cs"/>
        </a:defRPr>
      </a:lvl8pPr>
      <a:lvl9pPr marL="4031615" algn="l" defTabSz="1007745"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4" Type="http://schemas.openxmlformats.org/officeDocument/2006/relationships/slideLayout" Target="../slideLayouts/slideLayout1.xml"/><Relationship Id="rId23" Type="http://schemas.openxmlformats.org/officeDocument/2006/relationships/image" Target="../media/image23.png"/><Relationship Id="rId22" Type="http://schemas.openxmlformats.org/officeDocument/2006/relationships/image" Target="../media/image22.png"/><Relationship Id="rId21" Type="http://schemas.openxmlformats.org/officeDocument/2006/relationships/image" Target="../media/image21.svg"/><Relationship Id="rId20" Type="http://schemas.openxmlformats.org/officeDocument/2006/relationships/image" Target="../media/image20.png"/><Relationship Id="rId2" Type="http://schemas.openxmlformats.org/officeDocument/2006/relationships/image" Target="../media/image2.png"/><Relationship Id="rId19" Type="http://schemas.openxmlformats.org/officeDocument/2006/relationships/image" Target="../media/image19.svg"/><Relationship Id="rId18" Type="http://schemas.openxmlformats.org/officeDocument/2006/relationships/image" Target="../media/image18.png"/><Relationship Id="rId17" Type="http://schemas.openxmlformats.org/officeDocument/2006/relationships/image" Target="../media/image17.svg"/><Relationship Id="rId16" Type="http://schemas.openxmlformats.org/officeDocument/2006/relationships/image" Target="../media/image16.png"/><Relationship Id="rId15" Type="http://schemas.openxmlformats.org/officeDocument/2006/relationships/image" Target="../media/image15.svg"/><Relationship Id="rId14" Type="http://schemas.openxmlformats.org/officeDocument/2006/relationships/image" Target="../media/image14.png"/><Relationship Id="rId13" Type="http://schemas.openxmlformats.org/officeDocument/2006/relationships/image" Target="../media/image13.svg"/><Relationship Id="rId12" Type="http://schemas.openxmlformats.org/officeDocument/2006/relationships/image" Target="../media/image12.png"/><Relationship Id="rId11" Type="http://schemas.openxmlformats.org/officeDocument/2006/relationships/image" Target="../media/image11.svg"/><Relationship Id="rId10"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svg"/><Relationship Id="rId7"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5.svg"/><Relationship Id="rId3" Type="http://schemas.openxmlformats.org/officeDocument/2006/relationships/image" Target="../media/image4.png"/><Relationship Id="rId20" Type="http://schemas.openxmlformats.org/officeDocument/2006/relationships/slideLayout" Target="../slideLayouts/slideLayout1.xml"/><Relationship Id="rId2" Type="http://schemas.openxmlformats.org/officeDocument/2006/relationships/image" Target="../media/image25.svg"/><Relationship Id="rId19" Type="http://schemas.openxmlformats.org/officeDocument/2006/relationships/image" Target="../media/image40.png"/><Relationship Id="rId18" Type="http://schemas.openxmlformats.org/officeDocument/2006/relationships/image" Target="../media/image39.svg"/><Relationship Id="rId17" Type="http://schemas.openxmlformats.org/officeDocument/2006/relationships/image" Target="../media/image38.png"/><Relationship Id="rId16" Type="http://schemas.openxmlformats.org/officeDocument/2006/relationships/image" Target="../media/image37.svg"/><Relationship Id="rId15" Type="http://schemas.openxmlformats.org/officeDocument/2006/relationships/image" Target="../media/image36.png"/><Relationship Id="rId14" Type="http://schemas.openxmlformats.org/officeDocument/2006/relationships/image" Target="../media/image35.svg"/><Relationship Id="rId13" Type="http://schemas.openxmlformats.org/officeDocument/2006/relationships/image" Target="../media/image34.png"/><Relationship Id="rId12" Type="http://schemas.openxmlformats.org/officeDocument/2006/relationships/image" Target="../media/image33.svg"/><Relationship Id="rId11" Type="http://schemas.openxmlformats.org/officeDocument/2006/relationships/image" Target="../media/image32.png"/><Relationship Id="rId10" Type="http://schemas.openxmlformats.org/officeDocument/2006/relationships/image" Target="../media/image31.sv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p:cNvGrpSpPr/>
        <p:nvPr/>
      </p:nvGrpSpPr>
      <p:grpSpPr>
        <a:xfrm>
          <a:off x="0" y="0"/>
          <a:ext cx="0" cy="0"/>
          <a:chOff x="0" y="0"/>
          <a:chExt cx="0" cy="0"/>
        </a:xfrm>
      </p:grpSpPr>
      <p:sp>
        <p:nvSpPr>
          <p:cNvPr id="176" name="矩形: 圆角 175"/>
          <p:cNvSpPr/>
          <p:nvPr/>
        </p:nvSpPr>
        <p:spPr>
          <a:xfrm>
            <a:off x="132320" y="4916134"/>
            <a:ext cx="3155389" cy="2104426"/>
          </a:xfrm>
          <a:prstGeom prst="roundRect">
            <a:avLst>
              <a:gd name="adj" fmla="val 818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59489" y="0"/>
            <a:ext cx="3419999" cy="7559675"/>
          </a:xfrm>
          <a:prstGeom prst="rect">
            <a:avLst/>
          </a:prstGeom>
        </p:spPr>
      </p:pic>
      <p:pic>
        <p:nvPicPr>
          <p:cNvPr id="5" name="图形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3155" y="279285"/>
            <a:ext cx="1214025" cy="228523"/>
          </a:xfrm>
          <a:prstGeom prst="rect">
            <a:avLst/>
          </a:prstGeom>
        </p:spPr>
      </p:pic>
      <p:sp>
        <p:nvSpPr>
          <p:cNvPr id="12" name="图形 10"/>
          <p:cNvSpPr/>
          <p:nvPr/>
        </p:nvSpPr>
        <p:spPr>
          <a:xfrm>
            <a:off x="7013538" y="529987"/>
            <a:ext cx="3076134" cy="2291627"/>
          </a:xfrm>
          <a:custGeom>
            <a:avLst/>
            <a:gdLst>
              <a:gd name="connsiteX0" fmla="*/ 2119503 w 2200465"/>
              <a:gd name="connsiteY0" fmla="*/ 0 h 1739836"/>
              <a:gd name="connsiteX1" fmla="*/ 2200466 w 2200465"/>
              <a:gd name="connsiteY1" fmla="*/ 80963 h 1739836"/>
              <a:gd name="connsiteX2" fmla="*/ 2200466 w 2200465"/>
              <a:gd name="connsiteY2" fmla="*/ 1658874 h 1739836"/>
              <a:gd name="connsiteX3" fmla="*/ 2119503 w 2200465"/>
              <a:gd name="connsiteY3" fmla="*/ 1739837 h 1739836"/>
              <a:gd name="connsiteX4" fmla="*/ 80963 w 2200465"/>
              <a:gd name="connsiteY4" fmla="*/ 1739837 h 1739836"/>
              <a:gd name="connsiteX5" fmla="*/ 0 w 2200465"/>
              <a:gd name="connsiteY5" fmla="*/ 1658874 h 1739836"/>
              <a:gd name="connsiteX6" fmla="*/ 0 w 2200465"/>
              <a:gd name="connsiteY6" fmla="*/ 80963 h 1739836"/>
              <a:gd name="connsiteX7" fmla="*/ 80963 w 2200465"/>
              <a:gd name="connsiteY7" fmla="*/ 0 h 17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465" h="1739836">
                <a:moveTo>
                  <a:pt x="2119503" y="0"/>
                </a:moveTo>
                <a:cubicBezTo>
                  <a:pt x="2164218" y="0"/>
                  <a:pt x="2200466" y="36248"/>
                  <a:pt x="2200466" y="80963"/>
                </a:cubicBezTo>
                <a:lnTo>
                  <a:pt x="2200466" y="1658874"/>
                </a:lnTo>
                <a:cubicBezTo>
                  <a:pt x="2200466" y="1703589"/>
                  <a:pt x="2164218" y="1739837"/>
                  <a:pt x="2119503" y="1739837"/>
                </a:cubicBezTo>
                <a:lnTo>
                  <a:pt x="80963" y="1739837"/>
                </a:lnTo>
                <a:cubicBezTo>
                  <a:pt x="36248" y="1739837"/>
                  <a:pt x="0" y="1703589"/>
                  <a:pt x="0" y="1658874"/>
                </a:cubicBezTo>
                <a:lnTo>
                  <a:pt x="0" y="80963"/>
                </a:lnTo>
                <a:cubicBezTo>
                  <a:pt x="0" y="36248"/>
                  <a:pt x="36248" y="0"/>
                  <a:pt x="80963" y="0"/>
                </a:cubicBezTo>
                <a:close/>
              </a:path>
            </a:pathLst>
          </a:custGeom>
          <a:gradFill flip="none" rotWithShape="1">
            <a:gsLst>
              <a:gs pos="100000">
                <a:srgbClr val="699BD2"/>
              </a:gs>
              <a:gs pos="0">
                <a:srgbClr val="EAF6FD"/>
              </a:gs>
              <a:gs pos="64000">
                <a:srgbClr val="A2C3E7"/>
              </a:gs>
            </a:gsLst>
            <a:lin ang="5400000" scaled="1"/>
            <a:tileRect/>
          </a:gradFill>
          <a:ln w="4763" cap="flat">
            <a:solidFill>
              <a:srgbClr val="E8F5FD"/>
            </a:solidFill>
            <a:prstDash val="solid"/>
            <a:miter/>
          </a:ln>
        </p:spPr>
        <p:txBody>
          <a:bodyPr rtlCol="0" anchor="ctr"/>
          <a:lstStyle/>
          <a:p>
            <a:endParaRPr lang="zh-CN" altLang="en-US" dirty="0"/>
          </a:p>
        </p:txBody>
      </p:sp>
      <p:sp>
        <p:nvSpPr>
          <p:cNvPr id="15" name="文本框 14"/>
          <p:cNvSpPr txBox="1"/>
          <p:nvPr/>
        </p:nvSpPr>
        <p:spPr>
          <a:xfrm>
            <a:off x="6968353" y="225790"/>
            <a:ext cx="133882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某合同还款计划示例</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099947" y="642654"/>
            <a:ext cx="2283829"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某位大一新生</a:t>
            </a:r>
            <a:r>
              <a:rPr lang="en-US" altLang="zh-CN" sz="700" dirty="0">
                <a:solidFill>
                  <a:srgbClr val="1D50A2"/>
                </a:solidFill>
                <a:latin typeface="微软雅黑" panose="020B0503020204020204" pitchFamily="34" charset="-122"/>
                <a:ea typeface="微软雅黑" panose="020B0503020204020204" pitchFamily="34" charset="-122"/>
              </a:rPr>
              <a:t>2025</a:t>
            </a:r>
            <a:r>
              <a:rPr lang="zh-CN" altLang="en-US" sz="700" dirty="0">
                <a:solidFill>
                  <a:srgbClr val="1D50A2"/>
                </a:solidFill>
                <a:latin typeface="微软雅黑" panose="020B0503020204020204" pitchFamily="34" charset="-122"/>
                <a:ea typeface="微软雅黑" panose="020B0503020204020204" pitchFamily="34" charset="-122"/>
              </a:rPr>
              <a:t>年申请一笔期限为</a:t>
            </a:r>
            <a:r>
              <a:rPr lang="en-US" altLang="zh-CN" sz="700" dirty="0">
                <a:solidFill>
                  <a:srgbClr val="1D50A2"/>
                </a:solidFill>
                <a:latin typeface="微软雅黑" panose="020B0503020204020204" pitchFamily="34" charset="-122"/>
                <a:ea typeface="微软雅黑" panose="020B0503020204020204" pitchFamily="34" charset="-122"/>
              </a:rPr>
              <a:t>17</a:t>
            </a:r>
            <a:r>
              <a:rPr lang="zh-CN" altLang="en-US" sz="700" dirty="0">
                <a:solidFill>
                  <a:srgbClr val="1D50A2"/>
                </a:solidFill>
                <a:latin typeface="微软雅黑" panose="020B0503020204020204" pitchFamily="34" charset="-122"/>
                <a:ea typeface="微软雅黑" panose="020B0503020204020204" pitchFamily="34" charset="-122"/>
              </a:rPr>
              <a:t>年的生源地</a:t>
            </a:r>
            <a:endParaRPr lang="zh-CN" altLang="en-US" sz="700" dirty="0">
              <a:solidFill>
                <a:srgbClr val="1D50A2"/>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信用助学贷款，其大学学制为四年，还款计划如下：</a:t>
            </a:r>
            <a:endParaRPr lang="zh-CN" altLang="en-US" sz="700" dirty="0">
              <a:solidFill>
                <a:srgbClr val="1D50A2"/>
              </a:solidFill>
              <a:latin typeface="微软雅黑" panose="020B0503020204020204" pitchFamily="34" charset="-122"/>
              <a:ea typeface="微软雅黑" panose="020B0503020204020204" pitchFamily="34" charset="-122"/>
            </a:endParaRPr>
          </a:p>
        </p:txBody>
      </p:sp>
      <p:graphicFrame>
        <p:nvGraphicFramePr>
          <p:cNvPr id="17" name="表格 16"/>
          <p:cNvGraphicFramePr>
            <a:graphicFrameLocks noGrp="1"/>
          </p:cNvGraphicFramePr>
          <p:nvPr/>
        </p:nvGraphicFramePr>
        <p:xfrm>
          <a:off x="7188618" y="1072985"/>
          <a:ext cx="2725975" cy="1524157"/>
        </p:xfrm>
        <a:graphic>
          <a:graphicData uri="http://schemas.openxmlformats.org/drawingml/2006/table">
            <a:tbl>
              <a:tblPr firstRow="1" bandRow="1">
                <a:tableStyleId>{00A15C55-8517-42AA-B614-E9B94910E393}</a:tableStyleId>
              </a:tblPr>
              <a:tblGrid>
                <a:gridCol w="779795"/>
                <a:gridCol w="684247"/>
                <a:gridCol w="1261933"/>
              </a:tblGrid>
              <a:tr h="204175">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时间</a:t>
                      </a:r>
                      <a:endParaRPr lang="zh-CN" altLang="en-US" sz="700" b="0" dirty="0">
                        <a:solidFill>
                          <a:srgbClr val="1D50A2"/>
                        </a:solidFill>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还本付息日</a:t>
                      </a:r>
                      <a:endParaRPr lang="zh-CN" altLang="en-US" sz="700" b="0" dirty="0">
                        <a:solidFill>
                          <a:srgbClr val="1D50A2"/>
                        </a:solidFill>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应还本金和利息</a:t>
                      </a:r>
                      <a:endParaRPr lang="zh-CN" altLang="en-US" sz="700" b="0" dirty="0">
                        <a:solidFill>
                          <a:srgbClr val="1D50A2"/>
                        </a:solidFill>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r>
              <a:tr h="259791">
                <a:tc>
                  <a:txBody>
                    <a:bodyPr/>
                    <a:lstStyle/>
                    <a:p>
                      <a:pPr algn="ctr"/>
                      <a:r>
                        <a:rPr lang="zh-CN" altLang="en-US" sz="500" dirty="0">
                          <a:latin typeface="微软雅黑" panose="020B0503020204020204" pitchFamily="34" charset="-122"/>
                          <a:ea typeface="微软雅黑" panose="020B0503020204020204" pitchFamily="34" charset="-122"/>
                        </a:rPr>
                        <a:t>在校期间</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无需偿还利息或本金</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259791">
                <a:tc>
                  <a:txBody>
                    <a:bodyPr/>
                    <a:lstStyle/>
                    <a:p>
                      <a:pPr algn="ctr"/>
                      <a:r>
                        <a:rPr lang="zh-CN" altLang="en-US" sz="500" dirty="0">
                          <a:latin typeface="微软雅黑" panose="020B0503020204020204" pitchFamily="34" charset="-122"/>
                          <a:ea typeface="微软雅黑" panose="020B0503020204020204" pitchFamily="34" charset="-122"/>
                        </a:rPr>
                        <a:t>毕业当年（即</a:t>
                      </a:r>
                      <a:r>
                        <a:rPr lang="en-US" altLang="zh-CN" sz="500" dirty="0">
                          <a:latin typeface="微软雅黑" panose="020B0503020204020204" pitchFamily="34" charset="-122"/>
                          <a:ea typeface="微软雅黑" panose="020B0503020204020204" pitchFamily="34" charset="-122"/>
                        </a:rPr>
                        <a:t>2029</a:t>
                      </a:r>
                      <a:r>
                        <a:rPr lang="zh-CN" altLang="en-US" sz="500" dirty="0">
                          <a:latin typeface="微软雅黑" panose="020B0503020204020204" pitchFamily="34" charset="-122"/>
                          <a:ea typeface="微软雅黑" panose="020B0503020204020204" pitchFamily="34" charset="-122"/>
                        </a:rPr>
                        <a:t>年）</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偿还本年度</a:t>
                      </a: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1</a:t>
                      </a:r>
                      <a:r>
                        <a:rPr lang="zh-CN" altLang="en-US" sz="500" dirty="0">
                          <a:latin typeface="微软雅黑" panose="020B0503020204020204" pitchFamily="34" charset="-122"/>
                          <a:ea typeface="微软雅黑" panose="020B0503020204020204" pitchFamily="34" charset="-122"/>
                        </a:rPr>
                        <a:t>日至</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日的利息，共</a:t>
                      </a:r>
                      <a:r>
                        <a:rPr lang="en-US" altLang="zh-CN" sz="500" dirty="0">
                          <a:latin typeface="微软雅黑" panose="020B0503020204020204" pitchFamily="34" charset="-122"/>
                          <a:ea typeface="微软雅黑" panose="020B0503020204020204" pitchFamily="34" charset="-122"/>
                        </a:rPr>
                        <a:t>111</a:t>
                      </a:r>
                      <a:r>
                        <a:rPr lang="zh-CN" altLang="en-US" sz="500" dirty="0">
                          <a:latin typeface="微软雅黑" panose="020B0503020204020204" pitchFamily="34" charset="-122"/>
                          <a:ea typeface="微软雅黑" panose="020B0503020204020204" pitchFamily="34" charset="-122"/>
                        </a:rPr>
                        <a:t>天，只需偿还利息</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r>
              <a:tr h="259791">
                <a:tc>
                  <a:txBody>
                    <a:bodyPr/>
                    <a:lstStyle/>
                    <a:p>
                      <a:pPr algn="ctr"/>
                      <a:r>
                        <a:rPr lang="en-US" altLang="zh-CN" sz="500" dirty="0">
                          <a:latin typeface="微软雅黑" panose="020B0503020204020204" pitchFamily="34" charset="-122"/>
                          <a:ea typeface="微软雅黑" panose="020B0503020204020204" pitchFamily="34" charset="-122"/>
                        </a:rPr>
                        <a:t>2030</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2033</a:t>
                      </a:r>
                      <a:r>
                        <a:rPr lang="zh-CN" altLang="en-US" sz="500" dirty="0">
                          <a:latin typeface="微软雅黑" panose="020B0503020204020204" pitchFamily="34" charset="-122"/>
                          <a:ea typeface="微软雅黑" panose="020B0503020204020204" pitchFamily="34" charset="-122"/>
                        </a:rPr>
                        <a:t>年</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endParaRPr lang="zh-CN" altLang="en-US" sz="500" dirty="0">
                        <a:latin typeface="微软雅黑" panose="020B0503020204020204" pitchFamily="34" charset="-122"/>
                        <a:ea typeface="微软雅黑" panose="020B0503020204020204" pitchFamily="34" charset="-122"/>
                      </a:endParaRPr>
                    </a:p>
                    <a:p>
                      <a:pPr algn="ct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日的利息，只需偿还利息</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59791">
                <a:tc>
                  <a:txBody>
                    <a:bodyPr/>
                    <a:lstStyle/>
                    <a:p>
                      <a:pPr algn="ctr"/>
                      <a:r>
                        <a:rPr lang="en-US" altLang="zh-CN" sz="500" dirty="0">
                          <a:latin typeface="微软雅黑" panose="020B0503020204020204" pitchFamily="34" charset="-122"/>
                          <a:ea typeface="微软雅黑" panose="020B0503020204020204" pitchFamily="34" charset="-122"/>
                        </a:rPr>
                        <a:t>2034</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2041</a:t>
                      </a:r>
                      <a:r>
                        <a:rPr lang="zh-CN" altLang="en-US" sz="500" dirty="0">
                          <a:latin typeface="微软雅黑" panose="020B0503020204020204" pitchFamily="34" charset="-122"/>
                          <a:ea typeface="微软雅黑" panose="020B0503020204020204" pitchFamily="34" charset="-122"/>
                        </a:rPr>
                        <a:t>年</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一年的本金</a:t>
                      </a:r>
                      <a:r>
                        <a:rPr lang="en-US" altLang="zh-CN" sz="500" dirty="0">
                          <a:latin typeface="微软雅黑" panose="020B0503020204020204" pitchFamily="34" charset="-122"/>
                          <a:ea typeface="微软雅黑" panose="020B0503020204020204" pitchFamily="34" charset="-122"/>
                        </a:rPr>
                        <a:t>+</a:t>
                      </a:r>
                      <a:r>
                        <a:rPr lang="zh-CN" altLang="en-US" sz="500" dirty="0">
                          <a:latin typeface="微软雅黑" panose="020B0503020204020204" pitchFamily="34" charset="-122"/>
                          <a:ea typeface="微软雅黑" panose="020B0503020204020204" pitchFamily="34" charset="-122"/>
                        </a:rPr>
                        <a:t>利息</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r>
              <a:tr h="270455">
                <a:tc>
                  <a:txBody>
                    <a:bodyPr/>
                    <a:lstStyle/>
                    <a:p>
                      <a:pPr algn="ctr"/>
                      <a:r>
                        <a:rPr lang="en-US" altLang="zh-CN" sz="500" dirty="0">
                          <a:latin typeface="微软雅黑" panose="020B0503020204020204" pitchFamily="34" charset="-122"/>
                          <a:ea typeface="微软雅黑" panose="020B0503020204020204" pitchFamily="34" charset="-122"/>
                        </a:rPr>
                        <a:t>2042</a:t>
                      </a:r>
                      <a:r>
                        <a:rPr lang="zh-CN" altLang="en-US" sz="500" dirty="0">
                          <a:latin typeface="微软雅黑" panose="020B0503020204020204" pitchFamily="34" charset="-122"/>
                          <a:ea typeface="微软雅黑" panose="020B0503020204020204" pitchFamily="34" charset="-122"/>
                        </a:rPr>
                        <a:t>年</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endParaRPr lang="zh-CN" altLang="en-US" sz="500" dirty="0">
                        <a:latin typeface="微软雅黑" panose="020B0503020204020204" pitchFamily="34" charset="-122"/>
                        <a:ea typeface="微软雅黑" panose="020B0503020204020204" pitchFamily="34" charset="-122"/>
                      </a:endParaRPr>
                    </a:p>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a:t>
                      </a:r>
                      <a:r>
                        <a:rPr lang="en-US" altLang="zh-CN" sz="500" dirty="0">
                          <a:latin typeface="微软雅黑" panose="020B0503020204020204" pitchFamily="34" charset="-122"/>
                          <a:ea typeface="微软雅黑" panose="020B0503020204020204" pitchFamily="34" charset="-122"/>
                        </a:rPr>
                        <a:t>+ </a:t>
                      </a:r>
                      <a:r>
                        <a:rPr lang="zh-CN" altLang="en-US" sz="500" dirty="0">
                          <a:latin typeface="微软雅黑" panose="020B0503020204020204" pitchFamily="34" charset="-122"/>
                          <a:ea typeface="微软雅黑" panose="020B0503020204020204" pitchFamily="34" charset="-122"/>
                        </a:rPr>
                        <a:t>剩余的本金</a:t>
                      </a:r>
                      <a:endParaRPr lang="zh-CN" altLang="en-US" sz="500" dirty="0">
                        <a:latin typeface="微软雅黑" panose="020B0503020204020204" pitchFamily="34" charset="-122"/>
                        <a:ea typeface="微软雅黑" panose="020B0503020204020204" pitchFamily="34" charset="-122"/>
                      </a:endParaRPr>
                    </a:p>
                    <a:p>
                      <a:pPr algn="ct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20" name="图形 19"/>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9643" y="2977332"/>
            <a:ext cx="3069083" cy="1076172"/>
          </a:xfrm>
          <a:prstGeom prst="rect">
            <a:avLst/>
          </a:prstGeom>
        </p:spPr>
      </p:pic>
      <p:sp>
        <p:nvSpPr>
          <p:cNvPr id="18" name="文本框 17"/>
          <p:cNvSpPr txBox="1"/>
          <p:nvPr/>
        </p:nvSpPr>
        <p:spPr>
          <a:xfrm>
            <a:off x="7165250" y="2604348"/>
            <a:ext cx="2920611" cy="194156"/>
          </a:xfrm>
          <a:prstGeom prst="rect">
            <a:avLst/>
          </a:prstGeom>
          <a:noFill/>
        </p:spPr>
        <p:txBody>
          <a:bodyPr wrap="square" rtlCol="0">
            <a:spAutoFit/>
          </a:bodyPr>
          <a:lstStyle/>
          <a:p>
            <a:pPr>
              <a:lnSpc>
                <a:spcPct val="150000"/>
              </a:lnSpc>
            </a:pPr>
            <a:r>
              <a:rPr lang="zh-CN" altLang="en-US" sz="500" dirty="0">
                <a:solidFill>
                  <a:schemeClr val="bg1"/>
                </a:solidFill>
                <a:latin typeface="微软雅黑" panose="020B0503020204020204" pitchFamily="34" charset="-122"/>
                <a:ea typeface="微软雅黑" panose="020B0503020204020204" pitchFamily="34" charset="-122"/>
              </a:rPr>
              <a:t>注：每年应还的本金见</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借款合同</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约定，或登录“学生在线系统”、国家助学贷款</a:t>
            </a:r>
            <a:r>
              <a:rPr lang="en-US" altLang="zh-CN" sz="500" dirty="0">
                <a:solidFill>
                  <a:schemeClr val="bg1"/>
                </a:solidFill>
                <a:latin typeface="微软雅黑" panose="020B0503020204020204" pitchFamily="34" charset="-122"/>
                <a:ea typeface="微软雅黑" panose="020B0503020204020204" pitchFamily="34" charset="-122"/>
              </a:rPr>
              <a:t>APP</a:t>
            </a:r>
            <a:r>
              <a:rPr lang="zh-CN" altLang="en-US" sz="500" dirty="0">
                <a:solidFill>
                  <a:schemeClr val="bg1"/>
                </a:solidFill>
                <a:latin typeface="微软雅黑" panose="020B0503020204020204" pitchFamily="34" charset="-122"/>
                <a:ea typeface="微软雅黑" panose="020B0503020204020204" pitchFamily="34" charset="-122"/>
              </a:rPr>
              <a:t>查看。</a:t>
            </a:r>
            <a:endParaRPr lang="zh-CN" altLang="en-US" sz="500"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7181671" y="3061409"/>
            <a:ext cx="1101460" cy="292388"/>
            <a:chOff x="7181671" y="3331919"/>
            <a:chExt cx="1101460" cy="292388"/>
          </a:xfrm>
        </p:grpSpPr>
        <p:sp>
          <p:nvSpPr>
            <p:cNvPr id="21" name="文本框 20"/>
            <p:cNvSpPr txBox="1"/>
            <p:nvPr/>
          </p:nvSpPr>
          <p:spPr>
            <a:xfrm>
              <a:off x="7369692" y="3331919"/>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小贴士</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4" name="图形 22"/>
            <p:cNvSpPr/>
            <p:nvPr/>
          </p:nvSpPr>
          <p:spPr>
            <a:xfrm>
              <a:off x="7181671" y="3385232"/>
              <a:ext cx="188021" cy="193574"/>
            </a:xfrm>
            <a:custGeom>
              <a:avLst/>
              <a:gdLst>
                <a:gd name="connsiteX0" fmla="*/ 120682 w 133040"/>
                <a:gd name="connsiteY0" fmla="*/ 20574 h 136969"/>
                <a:gd name="connsiteX1" fmla="*/ 100584 w 133040"/>
                <a:gd name="connsiteY1" fmla="*/ 0 h 136969"/>
                <a:gd name="connsiteX2" fmla="*/ 20098 w 133040"/>
                <a:gd name="connsiteY2" fmla="*/ 0 h 136969"/>
                <a:gd name="connsiteX3" fmla="*/ 0 w 133040"/>
                <a:gd name="connsiteY3" fmla="*/ 20574 h 136969"/>
                <a:gd name="connsiteX4" fmla="*/ 0 w 133040"/>
                <a:gd name="connsiteY4" fmla="*/ 116396 h 136969"/>
                <a:gd name="connsiteX5" fmla="*/ 20098 w 133040"/>
                <a:gd name="connsiteY5" fmla="*/ 136970 h 136969"/>
                <a:gd name="connsiteX6" fmla="*/ 100584 w 133040"/>
                <a:gd name="connsiteY6" fmla="*/ 136970 h 136969"/>
                <a:gd name="connsiteX7" fmla="*/ 120682 w 133040"/>
                <a:gd name="connsiteY7" fmla="*/ 116396 h 136969"/>
                <a:gd name="connsiteX8" fmla="*/ 120682 w 133040"/>
                <a:gd name="connsiteY8" fmla="*/ 82772 h 136969"/>
                <a:gd name="connsiteX9" fmla="*/ 89440 w 133040"/>
                <a:gd name="connsiteY9" fmla="*/ 114586 h 136969"/>
                <a:gd name="connsiteX10" fmla="*/ 83344 w 133040"/>
                <a:gd name="connsiteY10" fmla="*/ 118586 h 136969"/>
                <a:gd name="connsiteX11" fmla="*/ 69152 w 133040"/>
                <a:gd name="connsiteY11" fmla="*/ 123825 h 136969"/>
                <a:gd name="connsiteX12" fmla="*/ 52007 w 133040"/>
                <a:gd name="connsiteY12" fmla="*/ 115634 h 136969"/>
                <a:gd name="connsiteX13" fmla="*/ 52007 w 133040"/>
                <a:gd name="connsiteY13" fmla="*/ 106299 h 136969"/>
                <a:gd name="connsiteX14" fmla="*/ 57150 w 133040"/>
                <a:gd name="connsiteY14" fmla="*/ 91821 h 136969"/>
                <a:gd name="connsiteX15" fmla="*/ 61055 w 133040"/>
                <a:gd name="connsiteY15" fmla="*/ 85534 h 136969"/>
                <a:gd name="connsiteX16" fmla="*/ 108776 w 133040"/>
                <a:gd name="connsiteY16" fmla="*/ 36767 h 136969"/>
                <a:gd name="connsiteX17" fmla="*/ 120682 w 133040"/>
                <a:gd name="connsiteY17" fmla="*/ 30861 h 136969"/>
                <a:gd name="connsiteX18" fmla="*/ 120682 w 133040"/>
                <a:gd name="connsiteY18" fmla="*/ 20479 h 136969"/>
                <a:gd name="connsiteX19" fmla="*/ 130112 w 133040"/>
                <a:gd name="connsiteY19" fmla="*/ 44101 h 136969"/>
                <a:gd name="connsiteX20" fmla="*/ 120682 w 133040"/>
                <a:gd name="connsiteY20" fmla="*/ 41339 h 136969"/>
                <a:gd name="connsiteX21" fmla="*/ 115824 w 133040"/>
                <a:gd name="connsiteY21" fmla="*/ 44101 h 136969"/>
                <a:gd name="connsiteX22" fmla="*/ 68104 w 133040"/>
                <a:gd name="connsiteY22" fmla="*/ 92869 h 136969"/>
                <a:gd name="connsiteX23" fmla="*/ 66580 w 133040"/>
                <a:gd name="connsiteY23" fmla="*/ 95345 h 136969"/>
                <a:gd name="connsiteX24" fmla="*/ 61436 w 133040"/>
                <a:gd name="connsiteY24" fmla="*/ 109823 h 136969"/>
                <a:gd name="connsiteX25" fmla="*/ 61436 w 133040"/>
                <a:gd name="connsiteY25" fmla="*/ 112205 h 136969"/>
                <a:gd name="connsiteX26" fmla="*/ 63151 w 133040"/>
                <a:gd name="connsiteY26" fmla="*/ 114109 h 136969"/>
                <a:gd name="connsiteX27" fmla="*/ 65723 w 133040"/>
                <a:gd name="connsiteY27" fmla="*/ 114205 h 136969"/>
                <a:gd name="connsiteX28" fmla="*/ 79915 w 133040"/>
                <a:gd name="connsiteY28" fmla="*/ 108966 h 136969"/>
                <a:gd name="connsiteX29" fmla="*/ 82391 w 133040"/>
                <a:gd name="connsiteY29" fmla="*/ 107347 h 136969"/>
                <a:gd name="connsiteX30" fmla="*/ 130112 w 133040"/>
                <a:gd name="connsiteY30" fmla="*/ 58579 h 136969"/>
                <a:gd name="connsiteX31" fmla="*/ 130112 w 133040"/>
                <a:gd name="connsiteY31" fmla="*/ 44101 h 136969"/>
                <a:gd name="connsiteX32" fmla="*/ 130112 w 133040"/>
                <a:gd name="connsiteY32" fmla="*/ 44101 h 136969"/>
                <a:gd name="connsiteX33" fmla="*/ 56960 w 133040"/>
                <a:gd name="connsiteY33" fmla="*/ 51340 h 136969"/>
                <a:gd name="connsiteX34" fmla="*/ 63627 w 133040"/>
                <a:gd name="connsiteY34" fmla="*/ 58198 h 136969"/>
                <a:gd name="connsiteX35" fmla="*/ 56960 w 133040"/>
                <a:gd name="connsiteY35" fmla="*/ 65056 h 136969"/>
                <a:gd name="connsiteX36" fmla="*/ 29623 w 133040"/>
                <a:gd name="connsiteY36" fmla="*/ 65056 h 136969"/>
                <a:gd name="connsiteX37" fmla="*/ 23432 w 133040"/>
                <a:gd name="connsiteY37" fmla="*/ 58198 h 136969"/>
                <a:gd name="connsiteX38" fmla="*/ 30099 w 133040"/>
                <a:gd name="connsiteY38" fmla="*/ 51340 h 136969"/>
                <a:gd name="connsiteX39" fmla="*/ 56960 w 133040"/>
                <a:gd name="connsiteY39" fmla="*/ 51340 h 136969"/>
                <a:gd name="connsiteX40" fmla="*/ 30099 w 133040"/>
                <a:gd name="connsiteY40" fmla="*/ 23908 h 136969"/>
                <a:gd name="connsiteX41" fmla="*/ 83725 w 133040"/>
                <a:gd name="connsiteY41" fmla="*/ 23908 h 136969"/>
                <a:gd name="connsiteX42" fmla="*/ 90392 w 133040"/>
                <a:gd name="connsiteY42" fmla="*/ 30766 h 136969"/>
                <a:gd name="connsiteX43" fmla="*/ 83725 w 133040"/>
                <a:gd name="connsiteY43" fmla="*/ 37624 h 136969"/>
                <a:gd name="connsiteX44" fmla="*/ 29718 w 133040"/>
                <a:gd name="connsiteY44" fmla="*/ 37624 h 136969"/>
                <a:gd name="connsiteX45" fmla="*/ 23527 w 133040"/>
                <a:gd name="connsiteY45" fmla="*/ 30766 h 136969"/>
                <a:gd name="connsiteX46" fmla="*/ 30194 w 133040"/>
                <a:gd name="connsiteY46" fmla="*/ 23908 h 136969"/>
                <a:gd name="connsiteX47" fmla="*/ 30194 w 133040"/>
                <a:gd name="connsiteY47" fmla="*/ 23908 h 13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040" h="136969">
                  <a:moveTo>
                    <a:pt x="120682" y="20574"/>
                  </a:moveTo>
                  <a:cubicBezTo>
                    <a:pt x="120682" y="9239"/>
                    <a:pt x="111633" y="0"/>
                    <a:pt x="100584" y="0"/>
                  </a:cubicBezTo>
                  <a:lnTo>
                    <a:pt x="20098" y="0"/>
                  </a:lnTo>
                  <a:cubicBezTo>
                    <a:pt x="9049" y="0"/>
                    <a:pt x="0" y="9239"/>
                    <a:pt x="0" y="20574"/>
                  </a:cubicBezTo>
                  <a:lnTo>
                    <a:pt x="0" y="116396"/>
                  </a:lnTo>
                  <a:cubicBezTo>
                    <a:pt x="0" y="127730"/>
                    <a:pt x="9049" y="136970"/>
                    <a:pt x="20098" y="136970"/>
                  </a:cubicBezTo>
                  <a:lnTo>
                    <a:pt x="100584" y="136970"/>
                  </a:lnTo>
                  <a:cubicBezTo>
                    <a:pt x="111728" y="136970"/>
                    <a:pt x="120682" y="127730"/>
                    <a:pt x="120682" y="116396"/>
                  </a:cubicBezTo>
                  <a:lnTo>
                    <a:pt x="120682" y="82772"/>
                  </a:lnTo>
                  <a:lnTo>
                    <a:pt x="89440" y="114586"/>
                  </a:lnTo>
                  <a:cubicBezTo>
                    <a:pt x="87725" y="116396"/>
                    <a:pt x="85630" y="117729"/>
                    <a:pt x="83344" y="118586"/>
                  </a:cubicBezTo>
                  <a:lnTo>
                    <a:pt x="69152" y="123825"/>
                  </a:lnTo>
                  <a:cubicBezTo>
                    <a:pt x="62198" y="126397"/>
                    <a:pt x="54483" y="122777"/>
                    <a:pt x="52007" y="115634"/>
                  </a:cubicBezTo>
                  <a:cubicBezTo>
                    <a:pt x="50959" y="112586"/>
                    <a:pt x="50959" y="109347"/>
                    <a:pt x="52007" y="106299"/>
                  </a:cubicBezTo>
                  <a:lnTo>
                    <a:pt x="57150" y="91821"/>
                  </a:lnTo>
                  <a:cubicBezTo>
                    <a:pt x="58007" y="89440"/>
                    <a:pt x="59341" y="87344"/>
                    <a:pt x="61055" y="85534"/>
                  </a:cubicBezTo>
                  <a:lnTo>
                    <a:pt x="108776" y="36767"/>
                  </a:lnTo>
                  <a:cubicBezTo>
                    <a:pt x="111919" y="33528"/>
                    <a:pt x="116205" y="31433"/>
                    <a:pt x="120682" y="30861"/>
                  </a:cubicBezTo>
                  <a:lnTo>
                    <a:pt x="120682" y="20479"/>
                  </a:lnTo>
                  <a:close/>
                  <a:moveTo>
                    <a:pt x="130112" y="44101"/>
                  </a:moveTo>
                  <a:cubicBezTo>
                    <a:pt x="127635" y="41624"/>
                    <a:pt x="124111" y="40577"/>
                    <a:pt x="120682" y="41339"/>
                  </a:cubicBezTo>
                  <a:cubicBezTo>
                    <a:pt x="118872" y="41815"/>
                    <a:pt x="117158" y="42767"/>
                    <a:pt x="115824" y="44101"/>
                  </a:cubicBezTo>
                  <a:lnTo>
                    <a:pt x="68104" y="92869"/>
                  </a:lnTo>
                  <a:cubicBezTo>
                    <a:pt x="67437" y="93536"/>
                    <a:pt x="66866" y="94393"/>
                    <a:pt x="66580" y="95345"/>
                  </a:cubicBezTo>
                  <a:lnTo>
                    <a:pt x="61436" y="109823"/>
                  </a:lnTo>
                  <a:cubicBezTo>
                    <a:pt x="61151" y="110585"/>
                    <a:pt x="61151" y="111443"/>
                    <a:pt x="61436" y="112205"/>
                  </a:cubicBezTo>
                  <a:cubicBezTo>
                    <a:pt x="61722" y="113062"/>
                    <a:pt x="62389" y="113728"/>
                    <a:pt x="63151" y="114109"/>
                  </a:cubicBezTo>
                  <a:cubicBezTo>
                    <a:pt x="63913" y="114491"/>
                    <a:pt x="64865" y="114586"/>
                    <a:pt x="65723" y="114205"/>
                  </a:cubicBezTo>
                  <a:lnTo>
                    <a:pt x="79915" y="108966"/>
                  </a:lnTo>
                  <a:cubicBezTo>
                    <a:pt x="80867" y="108585"/>
                    <a:pt x="81629" y="108109"/>
                    <a:pt x="82391" y="107347"/>
                  </a:cubicBezTo>
                  <a:lnTo>
                    <a:pt x="130112" y="58579"/>
                  </a:lnTo>
                  <a:cubicBezTo>
                    <a:pt x="134017" y="54578"/>
                    <a:pt x="134017" y="48101"/>
                    <a:pt x="130112" y="44101"/>
                  </a:cubicBezTo>
                  <a:lnTo>
                    <a:pt x="130112" y="44101"/>
                  </a:lnTo>
                  <a:close/>
                  <a:moveTo>
                    <a:pt x="56960" y="51340"/>
                  </a:moveTo>
                  <a:cubicBezTo>
                    <a:pt x="60674" y="51340"/>
                    <a:pt x="63627" y="54388"/>
                    <a:pt x="63627" y="58198"/>
                  </a:cubicBezTo>
                  <a:cubicBezTo>
                    <a:pt x="63627" y="62008"/>
                    <a:pt x="60579" y="65056"/>
                    <a:pt x="56960" y="65056"/>
                  </a:cubicBezTo>
                  <a:lnTo>
                    <a:pt x="29623" y="65056"/>
                  </a:lnTo>
                  <a:cubicBezTo>
                    <a:pt x="26194" y="64770"/>
                    <a:pt x="23432" y="61817"/>
                    <a:pt x="23432" y="58198"/>
                  </a:cubicBezTo>
                  <a:cubicBezTo>
                    <a:pt x="23432" y="54578"/>
                    <a:pt x="26480" y="51340"/>
                    <a:pt x="30099" y="51340"/>
                  </a:cubicBezTo>
                  <a:lnTo>
                    <a:pt x="56960" y="51340"/>
                  </a:lnTo>
                  <a:close/>
                  <a:moveTo>
                    <a:pt x="30099" y="23908"/>
                  </a:moveTo>
                  <a:lnTo>
                    <a:pt x="83725" y="23908"/>
                  </a:lnTo>
                  <a:cubicBezTo>
                    <a:pt x="87440" y="23908"/>
                    <a:pt x="90392" y="26956"/>
                    <a:pt x="90392" y="30766"/>
                  </a:cubicBezTo>
                  <a:cubicBezTo>
                    <a:pt x="90392" y="34576"/>
                    <a:pt x="87344" y="37624"/>
                    <a:pt x="83725" y="37624"/>
                  </a:cubicBezTo>
                  <a:lnTo>
                    <a:pt x="29718" y="37624"/>
                  </a:lnTo>
                  <a:cubicBezTo>
                    <a:pt x="26289" y="37338"/>
                    <a:pt x="23527" y="34385"/>
                    <a:pt x="23527" y="30766"/>
                  </a:cubicBezTo>
                  <a:cubicBezTo>
                    <a:pt x="23527" y="27146"/>
                    <a:pt x="26575" y="23908"/>
                    <a:pt x="30194" y="23908"/>
                  </a:cubicBezTo>
                  <a:lnTo>
                    <a:pt x="30194" y="23908"/>
                  </a:lnTo>
                  <a:close/>
                </a:path>
              </a:pathLst>
            </a:custGeom>
            <a:solidFill>
              <a:srgbClr val="FFFFFF"/>
            </a:solidFill>
            <a:ln w="9525" cap="flat">
              <a:noFill/>
              <a:prstDash val="solid"/>
              <a:miter/>
            </a:ln>
          </p:spPr>
          <p:txBody>
            <a:bodyPr rtlCol="0" anchor="ctr"/>
            <a:lstStyle/>
            <a:p>
              <a:endParaRPr lang="zh-CN" altLang="en-US"/>
            </a:p>
          </p:txBody>
        </p:sp>
      </p:grpSp>
      <p:sp>
        <p:nvSpPr>
          <p:cNvPr id="67" name="矩形: 圆角 66"/>
          <p:cNvSpPr/>
          <p:nvPr/>
        </p:nvSpPr>
        <p:spPr>
          <a:xfrm>
            <a:off x="169986" y="4958924"/>
            <a:ext cx="3080028" cy="2015169"/>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p:cNvSpPr/>
          <p:nvPr/>
        </p:nvSpPr>
        <p:spPr>
          <a:xfrm>
            <a:off x="7009644" y="3399297"/>
            <a:ext cx="3080028" cy="3991526"/>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86267" y="3314171"/>
            <a:ext cx="321557" cy="170252"/>
            <a:chOff x="6739731" y="3732212"/>
            <a:chExt cx="201739" cy="106813"/>
          </a:xfrm>
        </p:grpSpPr>
        <p:sp>
          <p:nvSpPr>
            <p:cNvPr id="36" name="任意多边形: 形状 35"/>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7" name="任意多边形: 形状 36"/>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8" name="任意多边形: 形状 37"/>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0" name="任意多边形: 形状 29"/>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sp>
        <p:nvSpPr>
          <p:cNvPr id="66" name="文本框 65"/>
          <p:cNvSpPr txBox="1"/>
          <p:nvPr/>
        </p:nvSpPr>
        <p:spPr>
          <a:xfrm>
            <a:off x="7393247" y="7152575"/>
            <a:ext cx="2276240" cy="194156"/>
          </a:xfrm>
          <a:prstGeom prst="rect">
            <a:avLst/>
          </a:prstGeom>
          <a:noFill/>
        </p:spPr>
        <p:txBody>
          <a:bodyPr wrap="square" rtlCol="0">
            <a:spAutoFit/>
          </a:bodyPr>
          <a:lstStyle/>
          <a:p>
            <a:pPr>
              <a:lnSpc>
                <a:spcPct val="150000"/>
              </a:lnSpc>
            </a:pP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*本宣传资料仅供参考，不构成要约，内容如有变动以</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借款合同</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为准。</a:t>
            </a:r>
            <a:endPar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7140307" y="3527416"/>
            <a:ext cx="2822695" cy="1219111"/>
            <a:chOff x="7140307" y="4031606"/>
            <a:chExt cx="2822695" cy="1219111"/>
          </a:xfrm>
        </p:grpSpPr>
        <p:grpSp>
          <p:nvGrpSpPr>
            <p:cNvPr id="77" name="组合 76"/>
            <p:cNvGrpSpPr/>
            <p:nvPr/>
          </p:nvGrpSpPr>
          <p:grpSpPr>
            <a:xfrm>
              <a:off x="7140308" y="4049970"/>
              <a:ext cx="296876" cy="200055"/>
              <a:chOff x="7140308" y="4049970"/>
              <a:chExt cx="296876" cy="200055"/>
            </a:xfrm>
          </p:grpSpPr>
          <p:sp>
            <p:nvSpPr>
              <p:cNvPr id="42"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43" name="文本框 42"/>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7369692" y="4031606"/>
              <a:ext cx="2492990" cy="400110"/>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如何使用助学贷款资金中超过年度学费、</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住宿费的部分？</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140307" y="436951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您申请的国家助学贷款在支付在校期间学费和住宿费后，超出部分可用于弥补日常生活费。贷款资金先按照高校回执录入金额划到高校，如有剩余资金则留存在您的助学贷款指定账户中，您可以绑定您名下的</a:t>
              </a:r>
              <a:r>
                <a:rPr lang="en-US" altLang="zh-CN" sz="700" dirty="0">
                  <a:latin typeface="微软雅黑" panose="020B0503020204020204" pitchFamily="34" charset="-122"/>
                  <a:ea typeface="微软雅黑" panose="020B0503020204020204" pitchFamily="34" charset="-122"/>
                </a:rPr>
                <a:t>Ⅰ</a:t>
              </a:r>
              <a:r>
                <a:rPr lang="zh-CN" altLang="en-US" sz="700" dirty="0">
                  <a:latin typeface="微软雅黑" panose="020B0503020204020204" pitchFamily="34" charset="-122"/>
                  <a:ea typeface="微软雅黑" panose="020B0503020204020204" pitchFamily="34" charset="-122"/>
                </a:rPr>
                <a:t>类银行卡，将贷款金额超过年度学费和住宿费部分提取到该银行卡。</a:t>
              </a:r>
              <a:endParaRPr lang="zh-CN" altLang="en-US" sz="700"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7140307" y="4717645"/>
            <a:ext cx="2850615" cy="594943"/>
            <a:chOff x="7140307" y="4031606"/>
            <a:chExt cx="2850615" cy="594943"/>
          </a:xfrm>
        </p:grpSpPr>
        <p:grpSp>
          <p:nvGrpSpPr>
            <p:cNvPr id="80" name="组合 79"/>
            <p:cNvGrpSpPr/>
            <p:nvPr/>
          </p:nvGrpSpPr>
          <p:grpSpPr>
            <a:xfrm>
              <a:off x="7140308" y="4049970"/>
              <a:ext cx="296876" cy="200055"/>
              <a:chOff x="7140308" y="4049970"/>
              <a:chExt cx="296876" cy="200055"/>
            </a:xfrm>
          </p:grpSpPr>
          <p:sp>
            <p:nvSpPr>
              <p:cNvPr id="83"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如何更正借款学生或共同借款人身份信息？</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82" name="文本框 81"/>
            <p:cNvSpPr txBox="1"/>
            <p:nvPr/>
          </p:nvSpPr>
          <p:spPr>
            <a:xfrm>
              <a:off x="7140307" y="4230094"/>
              <a:ext cx="2822695" cy="396455"/>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如果您或共同借款人更名或身份证号码有误，请持公安部门身份信息变更相关证明到县级资助管理部门申请变更。</a:t>
              </a:r>
              <a:endParaRPr lang="zh-CN" altLang="en-US" sz="700" dirty="0">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7140308" y="5295996"/>
            <a:ext cx="2850614" cy="756526"/>
            <a:chOff x="7140308" y="4031606"/>
            <a:chExt cx="2850614" cy="756526"/>
          </a:xfrm>
        </p:grpSpPr>
        <p:grpSp>
          <p:nvGrpSpPr>
            <p:cNvPr id="86" name="组合 85"/>
            <p:cNvGrpSpPr/>
            <p:nvPr/>
          </p:nvGrpSpPr>
          <p:grpSpPr>
            <a:xfrm>
              <a:off x="7140308" y="4049970"/>
              <a:ext cx="296876" cy="200055"/>
              <a:chOff x="7140308" y="4049970"/>
              <a:chExt cx="296876" cy="200055"/>
            </a:xfrm>
          </p:grpSpPr>
          <p:sp>
            <p:nvSpPr>
              <p:cNvPr id="89"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如需更换共同借款人，需要携带哪些材料？</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169060" y="4230094"/>
              <a:ext cx="2793942" cy="558038"/>
            </a:xfrm>
            <a:prstGeom prst="rect">
              <a:avLst/>
            </a:prstGeom>
            <a:noFill/>
          </p:spPr>
          <p:txBody>
            <a:bodyPr wrap="square" rtlCol="0">
              <a:spAutoFit/>
            </a:bodyPr>
            <a:lstStyle/>
            <a:p>
              <a:pPr>
                <a:lnSpc>
                  <a:spcPct val="150000"/>
                </a:lnSpc>
              </a:pPr>
              <a:r>
                <a:rPr lang="en-US" altLang="zh-CN" sz="700" dirty="0">
                  <a:latin typeface="微软雅黑" panose="020B0503020204020204" pitchFamily="34" charset="-122"/>
                  <a:ea typeface="微软雅黑" panose="020B0503020204020204" pitchFamily="34" charset="-122"/>
                </a:rPr>
                <a:t>      《</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生效期间或是续贷申请时需要变更共同借款人的，均需要您和新的共同借款人一起持双方身份证原件、户口簿原件、学生证原件前往县级学生资助管理部门办理共同借款人变更手续。</a:t>
              </a:r>
              <a:endParaRPr lang="zh-CN" altLang="en-US" sz="700" dirty="0">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7140307" y="6039366"/>
            <a:ext cx="2822695" cy="1079691"/>
            <a:chOff x="7140307" y="4031606"/>
            <a:chExt cx="2822695" cy="1079691"/>
          </a:xfrm>
        </p:grpSpPr>
        <p:grpSp>
          <p:nvGrpSpPr>
            <p:cNvPr id="92" name="组合 91"/>
            <p:cNvGrpSpPr/>
            <p:nvPr/>
          </p:nvGrpSpPr>
          <p:grpSpPr>
            <a:xfrm>
              <a:off x="7140308" y="4049970"/>
              <a:ext cx="296876" cy="200055"/>
              <a:chOff x="7140308" y="4049970"/>
              <a:chExt cx="296876" cy="200055"/>
            </a:xfrm>
          </p:grpSpPr>
          <p:sp>
            <p:nvSpPr>
              <p:cNvPr id="95"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7369692" y="4031606"/>
              <a:ext cx="198002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国家助学贷款贷款代偿有哪些？</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94" name="文本框 93"/>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对到中西部地区、艰苦边远地区和老工业基地县以下基层单位就业、履行一定服务期限的中央高校应届毕业生，代偿用于学费的国家助学贷款。对应征入伍服义务兵役、招收为军士（原士官）的高等学校学生代偿用于学费的国家助学贷款。如符合政策要求，可向就读高校提出申请，具体办理流程请咨询高校相关部门。</a:t>
              </a:r>
              <a:endParaRPr lang="zh-CN" altLang="en-US" sz="700" dirty="0">
                <a:latin typeface="微软雅黑" panose="020B0503020204020204" pitchFamily="34" charset="-122"/>
                <a:ea typeface="微软雅黑" panose="020B0503020204020204" pitchFamily="34" charset="-122"/>
              </a:endParaRPr>
            </a:p>
          </p:txBody>
        </p:sp>
      </p:grpSp>
      <p:pic>
        <p:nvPicPr>
          <p:cNvPr id="97" name="图形 9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0760" y="168850"/>
            <a:ext cx="3069083" cy="1076172"/>
          </a:xfrm>
          <a:prstGeom prst="rect">
            <a:avLst/>
          </a:prstGeom>
        </p:spPr>
      </p:pic>
      <p:sp>
        <p:nvSpPr>
          <p:cNvPr id="99" name="文本框 98"/>
          <p:cNvSpPr txBox="1"/>
          <p:nvPr/>
        </p:nvSpPr>
        <p:spPr>
          <a:xfrm>
            <a:off x="3960809" y="252927"/>
            <a:ext cx="118683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还款注意事项</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2" name="矩形: 圆角 71"/>
          <p:cNvSpPr/>
          <p:nvPr/>
        </p:nvSpPr>
        <p:spPr>
          <a:xfrm>
            <a:off x="3589815" y="579119"/>
            <a:ext cx="3080028" cy="6811703"/>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5877384" y="505689"/>
            <a:ext cx="321557" cy="170252"/>
            <a:chOff x="6739731" y="3732212"/>
            <a:chExt cx="201739" cy="106813"/>
          </a:xfrm>
        </p:grpSpPr>
        <p:sp>
          <p:nvSpPr>
            <p:cNvPr id="102" name="任意多边形: 形状 101"/>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3" name="任意多边形: 形状 102"/>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4" name="任意多边形: 形状 103"/>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5" name="任意多边形: 形状 104"/>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6" name="任意多边形: 形状 105"/>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7" name="任意多边形: 形状 106"/>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09" name="图形 108"/>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9584" y="307024"/>
            <a:ext cx="227046" cy="198665"/>
          </a:xfrm>
          <a:prstGeom prst="rect">
            <a:avLst/>
          </a:prstGeom>
        </p:spPr>
      </p:pic>
      <p:pic>
        <p:nvPicPr>
          <p:cNvPr id="113" name="图片 1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9338" y="774222"/>
            <a:ext cx="812806" cy="881069"/>
          </a:xfrm>
          <a:prstGeom prst="rect">
            <a:avLst/>
          </a:prstGeom>
        </p:spPr>
      </p:pic>
      <p:pic>
        <p:nvPicPr>
          <p:cNvPr id="115" name="图片 1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1664" y="465996"/>
            <a:ext cx="542929" cy="542929"/>
          </a:xfrm>
          <a:prstGeom prst="rect">
            <a:avLst/>
          </a:prstGeom>
        </p:spPr>
      </p:pic>
      <p:sp>
        <p:nvSpPr>
          <p:cNvPr id="116" name="文本框 115"/>
          <p:cNvSpPr txBox="1"/>
          <p:nvPr/>
        </p:nvSpPr>
        <p:spPr>
          <a:xfrm>
            <a:off x="3675214" y="1284954"/>
            <a:ext cx="954394" cy="374718"/>
          </a:xfrm>
          <a:prstGeom prst="rect">
            <a:avLst/>
          </a:prstGeom>
          <a:noFill/>
        </p:spPr>
        <p:txBody>
          <a:bodyPr wrap="square" rtlCol="0">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更新个人信息并</a:t>
            </a:r>
            <a:endParaRPr lang="zh-CN" altLang="en-US" sz="650" dirty="0">
              <a:latin typeface="微软雅黑" panose="020B0503020204020204" pitchFamily="34" charset="-122"/>
              <a:ea typeface="微软雅黑" panose="020B0503020204020204" pitchFamily="34" charset="-122"/>
            </a:endParaRPr>
          </a:p>
          <a:p>
            <a:pPr algn="ctr">
              <a:lnSpc>
                <a:spcPct val="150000"/>
              </a:lnSpc>
            </a:pPr>
            <a:r>
              <a:rPr lang="zh-CN" altLang="en-US" sz="650" dirty="0">
                <a:latin typeface="微软雅黑" panose="020B0503020204020204" pitchFamily="34" charset="-122"/>
                <a:ea typeface="微软雅黑" panose="020B0503020204020204" pitchFamily="34" charset="-122"/>
              </a:rPr>
              <a:t>提交毕业确认申请</a:t>
            </a:r>
            <a:endParaRPr lang="zh-CN" altLang="en-US" sz="650" dirty="0">
              <a:latin typeface="微软雅黑" panose="020B0503020204020204" pitchFamily="34" charset="-122"/>
              <a:ea typeface="微软雅黑" panose="020B0503020204020204" pitchFamily="34" charset="-122"/>
            </a:endParaRPr>
          </a:p>
        </p:txBody>
      </p:sp>
      <p:sp>
        <p:nvSpPr>
          <p:cNvPr id="117" name="文本框 116"/>
          <p:cNvSpPr txBox="1"/>
          <p:nvPr/>
        </p:nvSpPr>
        <p:spPr>
          <a:xfrm>
            <a:off x="4618553" y="897241"/>
            <a:ext cx="1973692" cy="719621"/>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毕业（或结业）当年的</a:t>
            </a:r>
            <a:r>
              <a:rPr lang="en-US" altLang="zh-CN" sz="700" dirty="0">
                <a:solidFill>
                  <a:srgbClr val="1D50A2"/>
                </a:solidFill>
                <a:latin typeface="微软雅黑" panose="020B0503020204020204" pitchFamily="34" charset="-122"/>
                <a:ea typeface="微软雅黑" panose="020B0503020204020204" pitchFamily="34" charset="-122"/>
              </a:rPr>
              <a:t>4</a:t>
            </a:r>
            <a:r>
              <a:rPr lang="zh-CN" altLang="en-US" sz="700" dirty="0">
                <a:solidFill>
                  <a:srgbClr val="1D50A2"/>
                </a:solidFill>
                <a:latin typeface="微软雅黑" panose="020B0503020204020204" pitchFamily="34" charset="-122"/>
                <a:ea typeface="微软雅黑" panose="020B0503020204020204" pitchFamily="34" charset="-122"/>
              </a:rPr>
              <a:t>月至</a:t>
            </a:r>
            <a:r>
              <a:rPr lang="en-US" altLang="zh-CN" sz="700" dirty="0">
                <a:solidFill>
                  <a:srgbClr val="1D50A2"/>
                </a:solidFill>
                <a:latin typeface="微软雅黑" panose="020B0503020204020204" pitchFamily="34" charset="-122"/>
                <a:ea typeface="微软雅黑" panose="020B0503020204020204" pitchFamily="34" charset="-122"/>
              </a:rPr>
              <a:t>6</a:t>
            </a:r>
            <a:r>
              <a:rPr lang="zh-CN" altLang="en-US" sz="700" dirty="0">
                <a:solidFill>
                  <a:srgbClr val="1D50A2"/>
                </a:solidFill>
                <a:latin typeface="微软雅黑" panose="020B0503020204020204" pitchFamily="34" charset="-122"/>
                <a:ea typeface="微软雅黑" panose="020B0503020204020204" pitchFamily="34" charset="-122"/>
              </a:rPr>
              <a:t>月，请登录</a:t>
            </a:r>
            <a:endParaRPr lang="zh-CN" altLang="en-US" sz="700" dirty="0">
              <a:solidFill>
                <a:srgbClr val="1D50A2"/>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学生在线系统 </a:t>
            </a:r>
            <a:r>
              <a:rPr lang="en-US" altLang="zh-CN" sz="700" dirty="0">
                <a:solidFill>
                  <a:srgbClr val="1D50A2"/>
                </a:solidFill>
                <a:latin typeface="微软雅黑" panose="020B0503020204020204" pitchFamily="34" charset="-122"/>
                <a:ea typeface="微软雅黑" panose="020B0503020204020204" pitchFamily="34" charset="-122"/>
              </a:rPr>
              <a:t>https://sls.cdb.com.cn</a:t>
            </a:r>
            <a:endParaRPr lang="en-US" altLang="zh-CN" sz="700" dirty="0">
              <a:solidFill>
                <a:srgbClr val="1D50A2"/>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更新个人信息，如实填写最新的家庭信息、</a:t>
            </a:r>
            <a:endParaRPr lang="zh-CN" altLang="en-US" sz="700" dirty="0">
              <a:solidFill>
                <a:srgbClr val="1D50A2"/>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联系人信息及变更原因。</a:t>
            </a:r>
            <a:endParaRPr lang="zh-CN" altLang="en-US" sz="700" dirty="0">
              <a:solidFill>
                <a:srgbClr val="1D50A2"/>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3795097" y="1830169"/>
            <a:ext cx="2797148" cy="246221"/>
            <a:chOff x="3795097" y="1830169"/>
            <a:chExt cx="2797148" cy="246221"/>
          </a:xfrm>
        </p:grpSpPr>
        <p:sp>
          <p:nvSpPr>
            <p:cNvPr id="120" name="图形 118"/>
            <p:cNvSpPr/>
            <p:nvPr/>
          </p:nvSpPr>
          <p:spPr>
            <a:xfrm>
              <a:off x="3798592" y="1830169"/>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FF9999">
                    <a:alpha val="59000"/>
                  </a:srgbClr>
                </a:gs>
              </a:gsLst>
              <a:lin ang="1800000" scaled="0"/>
            </a:gradFill>
            <a:ln w="9525" cap="flat">
              <a:noFill/>
              <a:prstDash val="solid"/>
              <a:miter/>
            </a:ln>
          </p:spPr>
          <p:txBody>
            <a:bodyPr rtlCol="0" anchor="ctr"/>
            <a:lstStyle/>
            <a:p>
              <a:endParaRPr lang="zh-CN" altLang="en-US" dirty="0"/>
            </a:p>
          </p:txBody>
        </p:sp>
        <p:sp>
          <p:nvSpPr>
            <p:cNvPr id="123" name="图形 121"/>
            <p:cNvSpPr/>
            <p:nvPr/>
          </p:nvSpPr>
          <p:spPr>
            <a:xfrm>
              <a:off x="3795097" y="1830169"/>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CD131E"/>
                </a:gs>
                <a:gs pos="0">
                  <a:srgbClr val="F29B76"/>
                </a:gs>
              </a:gsLst>
              <a:lin ang="1800000" scaled="0"/>
            </a:gradFill>
            <a:ln w="9525" cap="flat">
              <a:noFill/>
              <a:prstDash val="solid"/>
              <a:miter/>
            </a:ln>
          </p:spPr>
          <p:txBody>
            <a:bodyPr rtlCol="0" anchor="ctr"/>
            <a:lstStyle/>
            <a:p>
              <a:endParaRPr lang="zh-CN" altLang="en-US"/>
            </a:p>
          </p:txBody>
        </p:sp>
        <p:sp>
          <p:nvSpPr>
            <p:cNvPr id="126" name="图形 124"/>
            <p:cNvSpPr/>
            <p:nvPr/>
          </p:nvSpPr>
          <p:spPr>
            <a:xfrm>
              <a:off x="3858999" y="1888436"/>
              <a:ext cx="151666" cy="116667"/>
            </a:xfrm>
            <a:custGeom>
              <a:avLst/>
              <a:gdLst>
                <a:gd name="connsiteX0" fmla="*/ 8382 w 108965"/>
                <a:gd name="connsiteY0" fmla="*/ 0 h 83820"/>
                <a:gd name="connsiteX1" fmla="*/ 0 w 108965"/>
                <a:gd name="connsiteY1" fmla="*/ 9811 h 83820"/>
                <a:gd name="connsiteX2" fmla="*/ 0 w 108965"/>
                <a:gd name="connsiteY2" fmla="*/ 16764 h 83820"/>
                <a:gd name="connsiteX3" fmla="*/ 108966 w 108965"/>
                <a:gd name="connsiteY3" fmla="*/ 16764 h 83820"/>
                <a:gd name="connsiteX4" fmla="*/ 108966 w 108965"/>
                <a:gd name="connsiteY4" fmla="*/ 9811 h 83820"/>
                <a:gd name="connsiteX5" fmla="*/ 100584 w 108965"/>
                <a:gd name="connsiteY5" fmla="*/ 0 h 83820"/>
                <a:gd name="connsiteX6" fmla="*/ 8382 w 108965"/>
                <a:gd name="connsiteY6" fmla="*/ 0 h 83820"/>
                <a:gd name="connsiteX7" fmla="*/ 108966 w 108965"/>
                <a:gd name="connsiteY7" fmla="*/ 29337 h 83820"/>
                <a:gd name="connsiteX8" fmla="*/ 0 w 108965"/>
                <a:gd name="connsiteY8" fmla="*/ 29337 h 83820"/>
                <a:gd name="connsiteX9" fmla="*/ 0 w 108965"/>
                <a:gd name="connsiteY9" fmla="*/ 74009 h 83820"/>
                <a:gd name="connsiteX10" fmla="*/ 8382 w 108965"/>
                <a:gd name="connsiteY10" fmla="*/ 83820 h 83820"/>
                <a:gd name="connsiteX11" fmla="*/ 100584 w 108965"/>
                <a:gd name="connsiteY11" fmla="*/ 83820 h 83820"/>
                <a:gd name="connsiteX12" fmla="*/ 107156 w 108965"/>
                <a:gd name="connsiteY12" fmla="*/ 80391 h 83820"/>
                <a:gd name="connsiteX13" fmla="*/ 79629 w 108965"/>
                <a:gd name="connsiteY13" fmla="*/ 62865 h 83820"/>
                <a:gd name="connsiteX14" fmla="*/ 79629 w 108965"/>
                <a:gd name="connsiteY14" fmla="*/ 75438 h 83820"/>
                <a:gd name="connsiteX15" fmla="*/ 58674 w 108965"/>
                <a:gd name="connsiteY15" fmla="*/ 54483 h 83820"/>
                <a:gd name="connsiteX16" fmla="*/ 79629 w 108965"/>
                <a:gd name="connsiteY16" fmla="*/ 37719 h 83820"/>
                <a:gd name="connsiteX17" fmla="*/ 79629 w 108965"/>
                <a:gd name="connsiteY17" fmla="*/ 50292 h 83820"/>
                <a:gd name="connsiteX18" fmla="*/ 108585 w 108965"/>
                <a:gd name="connsiteY18" fmla="*/ 76962 h 83820"/>
                <a:gd name="connsiteX19" fmla="*/ 108966 w 108965"/>
                <a:gd name="connsiteY19" fmla="*/ 74009 h 83820"/>
                <a:gd name="connsiteX20" fmla="*/ 108966 w 108965"/>
                <a:gd name="connsiteY20" fmla="*/ 29337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965" h="83820">
                  <a:moveTo>
                    <a:pt x="8382" y="0"/>
                  </a:moveTo>
                  <a:cubicBezTo>
                    <a:pt x="3048" y="0"/>
                    <a:pt x="0" y="4382"/>
                    <a:pt x="0" y="9811"/>
                  </a:cubicBezTo>
                  <a:lnTo>
                    <a:pt x="0" y="16764"/>
                  </a:lnTo>
                  <a:lnTo>
                    <a:pt x="108966" y="16764"/>
                  </a:lnTo>
                  <a:lnTo>
                    <a:pt x="108966" y="9811"/>
                  </a:lnTo>
                  <a:cubicBezTo>
                    <a:pt x="108966" y="4382"/>
                    <a:pt x="105918" y="0"/>
                    <a:pt x="100584" y="0"/>
                  </a:cubicBezTo>
                  <a:lnTo>
                    <a:pt x="8382" y="0"/>
                  </a:lnTo>
                  <a:close/>
                  <a:moveTo>
                    <a:pt x="108966" y="29337"/>
                  </a:moveTo>
                  <a:lnTo>
                    <a:pt x="0" y="29337"/>
                  </a:lnTo>
                  <a:lnTo>
                    <a:pt x="0" y="74009"/>
                  </a:lnTo>
                  <a:cubicBezTo>
                    <a:pt x="0" y="79439"/>
                    <a:pt x="3048" y="83820"/>
                    <a:pt x="8382" y="83820"/>
                  </a:cubicBezTo>
                  <a:lnTo>
                    <a:pt x="100584" y="83820"/>
                  </a:lnTo>
                  <a:cubicBezTo>
                    <a:pt x="103537" y="83820"/>
                    <a:pt x="105728" y="82487"/>
                    <a:pt x="107156" y="80391"/>
                  </a:cubicBezTo>
                  <a:cubicBezTo>
                    <a:pt x="95059" y="58674"/>
                    <a:pt x="79629" y="62865"/>
                    <a:pt x="79629" y="62865"/>
                  </a:cubicBezTo>
                  <a:lnTo>
                    <a:pt x="79629" y="75438"/>
                  </a:lnTo>
                  <a:lnTo>
                    <a:pt x="58674" y="54483"/>
                  </a:lnTo>
                  <a:lnTo>
                    <a:pt x="79629" y="37719"/>
                  </a:lnTo>
                  <a:lnTo>
                    <a:pt x="79629" y="50292"/>
                  </a:lnTo>
                  <a:cubicBezTo>
                    <a:pt x="79629" y="50292"/>
                    <a:pt x="105251" y="46768"/>
                    <a:pt x="108585" y="76962"/>
                  </a:cubicBezTo>
                  <a:cubicBezTo>
                    <a:pt x="108776" y="76010"/>
                    <a:pt x="108966" y="75057"/>
                    <a:pt x="108966" y="74009"/>
                  </a:cubicBezTo>
                  <a:lnTo>
                    <a:pt x="108966" y="29337"/>
                  </a:lnTo>
                  <a:close/>
                </a:path>
              </a:pathLst>
            </a:custGeom>
            <a:solidFill>
              <a:srgbClr val="FFFFFF"/>
            </a:solidFill>
            <a:ln w="9525" cap="flat">
              <a:noFill/>
              <a:prstDash val="solid"/>
              <a:miter/>
            </a:ln>
          </p:spPr>
          <p:txBody>
            <a:bodyPr rtlCol="0" anchor="ctr"/>
            <a:lstStyle/>
            <a:p>
              <a:endParaRPr lang="zh-CN" altLang="en-US"/>
            </a:p>
          </p:txBody>
        </p:sp>
        <p:sp>
          <p:nvSpPr>
            <p:cNvPr id="128" name="文本框 127"/>
            <p:cNvSpPr txBox="1"/>
            <p:nvPr/>
          </p:nvSpPr>
          <p:spPr>
            <a:xfrm>
              <a:off x="4054967" y="1830169"/>
              <a:ext cx="697627" cy="246221"/>
            </a:xfrm>
            <a:prstGeom prst="rect">
              <a:avLst/>
            </a:prstGeom>
            <a:noFill/>
          </p:spPr>
          <p:txBody>
            <a:bodyPr wrap="none" rtlCol="0">
              <a:spAutoFit/>
            </a:bodyPr>
            <a:lstStyle/>
            <a:p>
              <a:r>
                <a:rPr lang="zh-CN" altLang="en-US" sz="1000" b="1" dirty="0">
                  <a:solidFill>
                    <a:srgbClr val="EC1840"/>
                  </a:solidFill>
                  <a:latin typeface="微软雅黑" panose="020B0503020204020204" pitchFamily="34" charset="-122"/>
                  <a:ea typeface="微软雅黑" panose="020B0503020204020204" pitchFamily="34" charset="-122"/>
                </a:rPr>
                <a:t>到期还款</a:t>
              </a:r>
              <a:endParaRPr lang="zh-CN" altLang="en-US" sz="1000" b="1" dirty="0">
                <a:solidFill>
                  <a:srgbClr val="EC1840"/>
                </a:solidFill>
                <a:latin typeface="微软雅黑" panose="020B0503020204020204" pitchFamily="34" charset="-122"/>
                <a:ea typeface="微软雅黑" panose="020B0503020204020204" pitchFamily="34" charset="-122"/>
              </a:endParaRPr>
            </a:p>
          </p:txBody>
        </p:sp>
      </p:grpSp>
      <p:sp>
        <p:nvSpPr>
          <p:cNvPr id="130" name="文本框 129"/>
          <p:cNvSpPr txBox="1"/>
          <p:nvPr/>
        </p:nvSpPr>
        <p:spPr>
          <a:xfrm>
            <a:off x="3718482" y="2127607"/>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请登录学生在线系统或国家助学贷款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，查询当期还款额度，并于合同约定的偿还日前</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个自然日内将应偿还贷款足额存入合同约定的代理结算机构个人指定账户（以下简称“指定账户”）。</a:t>
            </a:r>
            <a:endParaRPr lang="zh-CN" altLang="en-US" sz="700" dirty="0">
              <a:latin typeface="微软雅黑" panose="020B0503020204020204" pitchFamily="34" charset="-122"/>
              <a:ea typeface="微软雅黑" panose="020B0503020204020204" pitchFamily="34" charset="-122"/>
            </a:endParaRPr>
          </a:p>
        </p:txBody>
      </p:sp>
      <p:grpSp>
        <p:nvGrpSpPr>
          <p:cNvPr id="140" name="组合 139"/>
          <p:cNvGrpSpPr/>
          <p:nvPr/>
        </p:nvGrpSpPr>
        <p:grpSpPr>
          <a:xfrm>
            <a:off x="3786526" y="2757549"/>
            <a:ext cx="2607012" cy="960776"/>
            <a:chOff x="3797683" y="2650869"/>
            <a:chExt cx="2607012" cy="960776"/>
          </a:xfrm>
        </p:grpSpPr>
        <p:sp>
          <p:nvSpPr>
            <p:cNvPr id="131" name="矩形: 圆角 130"/>
            <p:cNvSpPr/>
            <p:nvPr/>
          </p:nvSpPr>
          <p:spPr>
            <a:xfrm>
              <a:off x="3797683" y="2650869"/>
              <a:ext cx="1216277" cy="275906"/>
            </a:xfrm>
            <a:prstGeom prst="roundRect">
              <a:avLst/>
            </a:prstGeom>
            <a:solidFill>
              <a:srgbClr val="F5A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通过云闪付还款</a:t>
              </a:r>
              <a:endParaRPr lang="zh-CN" altLang="en-US" sz="700" dirty="0">
                <a:latin typeface="微软雅黑" panose="020B0503020204020204" pitchFamily="34" charset="-122"/>
                <a:ea typeface="微软雅黑" panose="020B0503020204020204" pitchFamily="34" charset="-122"/>
              </a:endParaRPr>
            </a:p>
          </p:txBody>
        </p:sp>
        <p:sp>
          <p:nvSpPr>
            <p:cNvPr id="132" name="矩形: 圆角 131"/>
            <p:cNvSpPr/>
            <p:nvPr/>
          </p:nvSpPr>
          <p:spPr>
            <a:xfrm>
              <a:off x="3797683" y="2960578"/>
              <a:ext cx="1216277" cy="275906"/>
            </a:xfrm>
            <a:prstGeom prst="roundRect">
              <a:avLst/>
            </a:prstGeom>
            <a:solidFill>
              <a:srgbClr val="EA5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机还款</a:t>
              </a:r>
              <a:endParaRPr lang="zh-CN" altLang="en-US" sz="700" dirty="0">
                <a:latin typeface="微软雅黑" panose="020B0503020204020204" pitchFamily="34" charset="-122"/>
                <a:ea typeface="微软雅黑" panose="020B0503020204020204" pitchFamily="34" charset="-122"/>
              </a:endParaRPr>
            </a:p>
          </p:txBody>
        </p:sp>
        <p:sp>
          <p:nvSpPr>
            <p:cNvPr id="133" name="矩形: 圆角 132"/>
            <p:cNvSpPr/>
            <p:nvPr/>
          </p:nvSpPr>
          <p:spPr>
            <a:xfrm>
              <a:off x="3797683" y="3270288"/>
              <a:ext cx="1216277" cy="341357"/>
            </a:xfrm>
            <a:prstGeom prst="roundRect">
              <a:avLst/>
            </a:prstGeom>
            <a:solidFill>
              <a:srgbClr val="2DB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代理结算机构终端还款</a:t>
              </a:r>
              <a:endParaRPr lang="zh-CN" altLang="en-US" sz="700" dirty="0">
                <a:latin typeface="微软雅黑" panose="020B0503020204020204" pitchFamily="34" charset="-122"/>
                <a:ea typeface="微软雅黑" panose="020B0503020204020204" pitchFamily="34" charset="-122"/>
              </a:endParaRPr>
            </a:p>
            <a:p>
              <a:pPr algn="ctr"/>
              <a:r>
                <a:rPr lang="zh-CN" altLang="en-US" sz="500" dirty="0">
                  <a:latin typeface="微软雅黑" panose="020B0503020204020204" pitchFamily="34" charset="-122"/>
                  <a:ea typeface="微软雅黑" panose="020B0503020204020204" pitchFamily="34" charset="-122"/>
                </a:rPr>
                <a:t>（支付宝</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、交通、招商、平安银行</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a:t>
              </a:r>
              <a:endParaRPr lang="zh-CN" altLang="en-US" sz="500" dirty="0">
                <a:latin typeface="微软雅黑" panose="020B0503020204020204" pitchFamily="34" charset="-122"/>
                <a:ea typeface="微软雅黑" panose="020B0503020204020204" pitchFamily="34" charset="-122"/>
              </a:endParaRPr>
            </a:p>
          </p:txBody>
        </p:sp>
        <p:sp>
          <p:nvSpPr>
            <p:cNvPr id="136" name="图形 134"/>
            <p:cNvSpPr/>
            <p:nvPr/>
          </p:nvSpPr>
          <p:spPr>
            <a:xfrm>
              <a:off x="5055272" y="2886271"/>
              <a:ext cx="258032" cy="401955"/>
            </a:xfrm>
            <a:custGeom>
              <a:avLst/>
              <a:gdLst>
                <a:gd name="connsiteX0" fmla="*/ 258032 w 258032"/>
                <a:gd name="connsiteY0" fmla="*/ 200978 h 401955"/>
                <a:gd name="connsiteX1" fmla="*/ 91345 w 258032"/>
                <a:gd name="connsiteY1" fmla="*/ 0 h 401955"/>
                <a:gd name="connsiteX2" fmla="*/ 91345 w 258032"/>
                <a:gd name="connsiteY2" fmla="*/ 143828 h 401955"/>
                <a:gd name="connsiteX3" fmla="*/ 0 w 258032"/>
                <a:gd name="connsiteY3" fmla="*/ 143828 h 401955"/>
                <a:gd name="connsiteX4" fmla="*/ 0 w 258032"/>
                <a:gd name="connsiteY4" fmla="*/ 258128 h 401955"/>
                <a:gd name="connsiteX5" fmla="*/ 91345 w 258032"/>
                <a:gd name="connsiteY5" fmla="*/ 258128 h 401955"/>
                <a:gd name="connsiteX6" fmla="*/ 91345 w 258032"/>
                <a:gd name="connsiteY6" fmla="*/ 401955 h 401955"/>
                <a:gd name="connsiteX7" fmla="*/ 258032 w 258032"/>
                <a:gd name="connsiteY7" fmla="*/ 200978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32" h="401955">
                  <a:moveTo>
                    <a:pt x="258032" y="200978"/>
                  </a:moveTo>
                  <a:lnTo>
                    <a:pt x="91345" y="0"/>
                  </a:lnTo>
                  <a:lnTo>
                    <a:pt x="91345" y="143828"/>
                  </a:lnTo>
                  <a:lnTo>
                    <a:pt x="0" y="143828"/>
                  </a:lnTo>
                  <a:lnTo>
                    <a:pt x="0" y="258128"/>
                  </a:lnTo>
                  <a:lnTo>
                    <a:pt x="91345" y="258128"/>
                  </a:lnTo>
                  <a:lnTo>
                    <a:pt x="91345" y="401955"/>
                  </a:lnTo>
                  <a:lnTo>
                    <a:pt x="258032" y="200978"/>
                  </a:lnTo>
                  <a:close/>
                </a:path>
              </a:pathLst>
            </a:custGeom>
            <a:gradFill>
              <a:gsLst>
                <a:gs pos="0">
                  <a:schemeClr val="bg1">
                    <a:alpha val="35000"/>
                  </a:schemeClr>
                </a:gs>
                <a:gs pos="77000">
                  <a:schemeClr val="accent5">
                    <a:lumMod val="40000"/>
                    <a:lumOff val="60000"/>
                  </a:schemeClr>
                </a:gs>
              </a:gsLst>
              <a:lin ang="0" scaled="0"/>
            </a:gradFill>
            <a:ln w="9525" cap="flat">
              <a:noFill/>
              <a:prstDash val="solid"/>
              <a:miter/>
            </a:ln>
          </p:spPr>
          <p:txBody>
            <a:bodyPr rtlCol="0" anchor="ctr"/>
            <a:lstStyle/>
            <a:p>
              <a:endParaRPr lang="zh-CN" altLang="en-US"/>
            </a:p>
          </p:txBody>
        </p:sp>
        <p:pic>
          <p:nvPicPr>
            <p:cNvPr id="138" name="图形 137"/>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75952" y="2752011"/>
              <a:ext cx="1028743" cy="859634"/>
            </a:xfrm>
            <a:prstGeom prst="rect">
              <a:avLst/>
            </a:prstGeom>
          </p:spPr>
        </p:pic>
        <p:sp>
          <p:nvSpPr>
            <p:cNvPr id="139" name="文本框 138"/>
            <p:cNvSpPr txBox="1"/>
            <p:nvPr/>
          </p:nvSpPr>
          <p:spPr>
            <a:xfrm>
              <a:off x="5378740" y="2775142"/>
              <a:ext cx="1023165" cy="558038"/>
            </a:xfrm>
            <a:prstGeom prst="rect">
              <a:avLst/>
            </a:prstGeom>
            <a:noFill/>
          </p:spPr>
          <p:txBody>
            <a:bodyPr wrap="square" rtlCol="0">
              <a:spAutoFit/>
            </a:bodyPr>
            <a:lstStyle/>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登录学生在线系统</a:t>
              </a:r>
              <a:endParaRPr lang="zh-CN" altLang="en-US" sz="7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或国家助学贷款</a:t>
              </a:r>
              <a:r>
                <a:rPr lang="en-US" altLang="zh-CN" sz="700" dirty="0">
                  <a:solidFill>
                    <a:schemeClr val="bg1"/>
                  </a:solidFill>
                  <a:latin typeface="微软雅黑" panose="020B0503020204020204" pitchFamily="34" charset="-122"/>
                  <a:ea typeface="微软雅黑" panose="020B0503020204020204" pitchFamily="34" charset="-122"/>
                </a:rPr>
                <a:t>APP</a:t>
              </a:r>
              <a:endParaRPr lang="en-US" altLang="zh-CN" sz="7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查看扣款结果</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grpSp>
        <p:nvGrpSpPr>
          <p:cNvPr id="159" name="组合 158"/>
          <p:cNvGrpSpPr/>
          <p:nvPr/>
        </p:nvGrpSpPr>
        <p:grpSpPr>
          <a:xfrm>
            <a:off x="3718482" y="3919362"/>
            <a:ext cx="2873763" cy="1345088"/>
            <a:chOff x="3718482" y="3804415"/>
            <a:chExt cx="2873763" cy="1345088"/>
          </a:xfrm>
        </p:grpSpPr>
        <p:sp>
          <p:nvSpPr>
            <p:cNvPr id="142" name="图形 118"/>
            <p:cNvSpPr/>
            <p:nvPr/>
          </p:nvSpPr>
          <p:spPr>
            <a:xfrm>
              <a:off x="3798592" y="3804415"/>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chemeClr val="accent4">
                    <a:lumMod val="40000"/>
                    <a:lumOff val="60000"/>
                  </a:schemeClr>
                </a:gs>
              </a:gsLst>
              <a:lin ang="1800000" scaled="0"/>
            </a:gradFill>
            <a:ln w="9525" cap="flat">
              <a:noFill/>
              <a:prstDash val="solid"/>
              <a:miter/>
            </a:ln>
          </p:spPr>
          <p:txBody>
            <a:bodyPr rtlCol="0" anchor="ctr"/>
            <a:lstStyle/>
            <a:p>
              <a:endParaRPr lang="zh-CN" altLang="en-US" dirty="0"/>
            </a:p>
          </p:txBody>
        </p:sp>
        <p:sp>
          <p:nvSpPr>
            <p:cNvPr id="143" name="图形 121"/>
            <p:cNvSpPr/>
            <p:nvPr/>
          </p:nvSpPr>
          <p:spPr>
            <a:xfrm>
              <a:off x="3795097" y="3804415"/>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EA502E"/>
                </a:gs>
                <a:gs pos="0">
                  <a:schemeClr val="accent4"/>
                </a:gs>
              </a:gsLst>
              <a:lin ang="1800000" scaled="0"/>
            </a:gradFill>
            <a:ln w="9525" cap="flat">
              <a:noFill/>
              <a:prstDash val="solid"/>
              <a:miter/>
            </a:ln>
          </p:spPr>
          <p:txBody>
            <a:bodyPr rtlCol="0" anchor="ctr"/>
            <a:lstStyle/>
            <a:p>
              <a:endParaRPr lang="zh-CN" altLang="en-US"/>
            </a:p>
          </p:txBody>
        </p:sp>
        <p:sp>
          <p:nvSpPr>
            <p:cNvPr id="145" name="文本框 144"/>
            <p:cNvSpPr txBox="1"/>
            <p:nvPr/>
          </p:nvSpPr>
          <p:spPr>
            <a:xfrm>
              <a:off x="4054967" y="3804415"/>
              <a:ext cx="697627" cy="246221"/>
            </a:xfrm>
            <a:prstGeom prst="rect">
              <a:avLst/>
            </a:prstGeom>
            <a:noFill/>
          </p:spPr>
          <p:txBody>
            <a:bodyPr wrap="none" rtlCol="0">
              <a:spAutoFit/>
            </a:bodyPr>
            <a:lstStyle/>
            <a:p>
              <a:r>
                <a:rPr lang="zh-CN" altLang="en-US" sz="1000" b="1" dirty="0">
                  <a:solidFill>
                    <a:srgbClr val="F5A33B"/>
                  </a:solidFill>
                  <a:latin typeface="微软雅黑" panose="020B0503020204020204" pitchFamily="34" charset="-122"/>
                  <a:ea typeface="微软雅黑" panose="020B0503020204020204" pitchFamily="34" charset="-122"/>
                </a:rPr>
                <a:t>提前还款</a:t>
              </a:r>
              <a:endParaRPr lang="zh-CN" altLang="en-US" sz="1000" b="1" dirty="0">
                <a:solidFill>
                  <a:srgbClr val="F5A33B"/>
                </a:solidFill>
                <a:latin typeface="微软雅黑" panose="020B0503020204020204" pitchFamily="34" charset="-122"/>
                <a:ea typeface="微软雅黑" panose="020B0503020204020204" pitchFamily="34" charset="-122"/>
              </a:endParaRPr>
            </a:p>
          </p:txBody>
        </p:sp>
        <p:pic>
          <p:nvPicPr>
            <p:cNvPr id="149" name="图形 148"/>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8999" y="3858604"/>
              <a:ext cx="151666" cy="113750"/>
            </a:xfrm>
            <a:prstGeom prst="rect">
              <a:avLst/>
            </a:prstGeom>
          </p:spPr>
        </p:pic>
        <p:sp>
          <p:nvSpPr>
            <p:cNvPr id="150" name="文本框 149"/>
            <p:cNvSpPr txBox="1"/>
            <p:nvPr/>
          </p:nvSpPr>
          <p:spPr>
            <a:xfrm>
              <a:off x="3718482" y="4106717"/>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除了将还款资金存入合同约定的代理结算机构指定账户等待年度扣款以外，借款学生还可以通过代理结算机构</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、云闪付</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、助学贷款专用</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机等途径进行主动还款操作。</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全年除了每月最后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天、每天</a:t>
              </a:r>
              <a:r>
                <a:rPr lang="en-US" altLang="zh-CN" sz="700" dirty="0">
                  <a:latin typeface="微软雅黑" panose="020B0503020204020204" pitchFamily="34" charset="-122"/>
                  <a:ea typeface="微软雅黑" panose="020B0503020204020204" pitchFamily="34" charset="-122"/>
                </a:rPr>
                <a:t>23</a:t>
              </a:r>
              <a:r>
                <a:rPr lang="zh-CN" altLang="en-US" sz="700" dirty="0">
                  <a:latin typeface="微软雅黑" panose="020B0503020204020204" pitchFamily="34" charset="-122"/>
                  <a:ea typeface="微软雅黑" panose="020B0503020204020204" pitchFamily="34" charset="-122"/>
                </a:rPr>
                <a:t>点至</a:t>
              </a:r>
              <a:r>
                <a:rPr lang="en-US" altLang="zh-CN" sz="700" dirty="0">
                  <a:latin typeface="微软雅黑" panose="020B0503020204020204" pitchFamily="34" charset="-122"/>
                  <a:ea typeface="微软雅黑" panose="020B0503020204020204" pitchFamily="34" charset="-122"/>
                </a:rPr>
                <a:t>24</a:t>
              </a:r>
              <a:r>
                <a:rPr lang="zh-CN" altLang="en-US" sz="700" dirty="0">
                  <a:latin typeface="微软雅黑" panose="020B0503020204020204" pitchFamily="34" charset="-122"/>
                  <a:ea typeface="微软雅黑" panose="020B0503020204020204" pitchFamily="34" charset="-122"/>
                </a:rPr>
                <a:t>点等特殊时间段除外，其他时间段您可尝试进行主动还款，具体以您所查询的代理结算渠道终端显示状态为准。</a:t>
              </a:r>
              <a:endParaRPr lang="zh-CN" altLang="en-US" sz="700" dirty="0">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3712670" y="5369938"/>
            <a:ext cx="2867509" cy="1824398"/>
            <a:chOff x="3712670" y="5369938"/>
            <a:chExt cx="2867509" cy="1824398"/>
          </a:xfrm>
        </p:grpSpPr>
        <p:sp>
          <p:nvSpPr>
            <p:cNvPr id="151" name="图形 118"/>
            <p:cNvSpPr/>
            <p:nvPr/>
          </p:nvSpPr>
          <p:spPr>
            <a:xfrm>
              <a:off x="3786526" y="5369938"/>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2DB6AE">
                    <a:alpha val="29000"/>
                  </a:srgbClr>
                </a:gs>
              </a:gsLst>
              <a:lin ang="1800000" scaled="0"/>
            </a:gradFill>
            <a:ln w="9525" cap="flat">
              <a:noFill/>
              <a:prstDash val="solid"/>
              <a:miter/>
            </a:ln>
          </p:spPr>
          <p:txBody>
            <a:bodyPr rtlCol="0" anchor="ctr"/>
            <a:lstStyle/>
            <a:p>
              <a:endParaRPr lang="zh-CN" altLang="en-US" dirty="0"/>
            </a:p>
          </p:txBody>
        </p:sp>
        <p:sp>
          <p:nvSpPr>
            <p:cNvPr id="152" name="图形 121"/>
            <p:cNvSpPr/>
            <p:nvPr/>
          </p:nvSpPr>
          <p:spPr>
            <a:xfrm>
              <a:off x="3783031" y="5369938"/>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2DB6AE"/>
                </a:gs>
                <a:gs pos="0">
                  <a:srgbClr val="11A78E"/>
                </a:gs>
              </a:gsLst>
              <a:lin ang="1800000" scaled="0"/>
            </a:gradFill>
            <a:ln w="9525" cap="flat">
              <a:noFill/>
              <a:prstDash val="solid"/>
              <a:miter/>
            </a:ln>
          </p:spPr>
          <p:txBody>
            <a:bodyPr rtlCol="0" anchor="ctr"/>
            <a:lstStyle/>
            <a:p>
              <a:endParaRPr lang="zh-CN" altLang="en-US"/>
            </a:p>
          </p:txBody>
        </p:sp>
        <p:sp>
          <p:nvSpPr>
            <p:cNvPr id="153" name="文本框 152"/>
            <p:cNvSpPr txBox="1"/>
            <p:nvPr/>
          </p:nvSpPr>
          <p:spPr>
            <a:xfrm>
              <a:off x="4042901" y="5369938"/>
              <a:ext cx="697627" cy="246221"/>
            </a:xfrm>
            <a:prstGeom prst="rect">
              <a:avLst/>
            </a:prstGeom>
            <a:noFill/>
          </p:spPr>
          <p:txBody>
            <a:bodyPr wrap="none" rtlCol="0">
              <a:spAutoFit/>
            </a:bodyPr>
            <a:lstStyle/>
            <a:p>
              <a:r>
                <a:rPr lang="zh-CN" altLang="en-US" sz="1000" b="1" dirty="0">
                  <a:solidFill>
                    <a:srgbClr val="2DB6AE"/>
                  </a:solidFill>
                  <a:latin typeface="微软雅黑" panose="020B0503020204020204" pitchFamily="34" charset="-122"/>
                  <a:ea typeface="微软雅黑" panose="020B0503020204020204" pitchFamily="34" charset="-122"/>
                </a:rPr>
                <a:t>逾期还款</a:t>
              </a:r>
              <a:endParaRPr lang="zh-CN" altLang="en-US" sz="1000" b="1" dirty="0">
                <a:solidFill>
                  <a:srgbClr val="2DB6AE"/>
                </a:solidFill>
                <a:latin typeface="微软雅黑" panose="020B0503020204020204" pitchFamily="34" charset="-122"/>
                <a:ea typeface="微软雅黑" panose="020B0503020204020204" pitchFamily="34" charset="-122"/>
              </a:endParaRPr>
            </a:p>
          </p:txBody>
        </p:sp>
        <p:pic>
          <p:nvPicPr>
            <p:cNvPr id="156" name="图形 155"/>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45390" y="5430456"/>
              <a:ext cx="149552" cy="112164"/>
            </a:xfrm>
            <a:prstGeom prst="rect">
              <a:avLst/>
            </a:prstGeom>
          </p:spPr>
        </p:pic>
        <p:sp>
          <p:nvSpPr>
            <p:cNvPr id="157" name="文本框 156"/>
            <p:cNvSpPr txBox="1"/>
            <p:nvPr/>
          </p:nvSpPr>
          <p:spPr>
            <a:xfrm>
              <a:off x="3712670" y="5666802"/>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若您未按合同约定期限足额归还本息的，将被视作贷款逾期，还将对逾期本金计收罚息，罚息利率为本合同借款利率的</a:t>
              </a:r>
              <a:r>
                <a:rPr lang="en-US" altLang="zh-CN" sz="700" dirty="0">
                  <a:latin typeface="微软雅黑" panose="020B0503020204020204" pitchFamily="34" charset="-122"/>
                  <a:ea typeface="微软雅黑" panose="020B0503020204020204" pitchFamily="34" charset="-122"/>
                </a:rPr>
                <a:t>130%</a:t>
              </a:r>
              <a:r>
                <a:rPr lang="zh-CN" altLang="en-US" sz="700" dirty="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贷款逾期后，您应及时登录学生在线系统或第三方代理结算机构终端查询应还本息，并及时按照借款合同等约定的还款方式足额还款。</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按照国家</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征信业管理条例</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的有关规定，逾期贷款造成的不良记录将保留至不良行为或者事件终止之日起</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年。为了今后顺利的就业、出国、消费、办理信用卡、申请房贷、车贷等，请尽快偿还逾期贷款。</a:t>
              </a:r>
              <a:endParaRPr lang="zh-CN" altLang="en-US" sz="700" dirty="0">
                <a:latin typeface="微软雅黑" panose="020B0503020204020204" pitchFamily="34" charset="-122"/>
                <a:ea typeface="微软雅黑" panose="020B0503020204020204" pitchFamily="34" charset="-122"/>
              </a:endParaRPr>
            </a:p>
          </p:txBody>
        </p:sp>
      </p:grpSp>
      <p:pic>
        <p:nvPicPr>
          <p:cNvPr id="161" name="图形 160"/>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34702" y="1744906"/>
            <a:ext cx="1150596" cy="1150596"/>
          </a:xfrm>
          <a:prstGeom prst="rect">
            <a:avLst/>
          </a:prstGeom>
        </p:spPr>
      </p:pic>
      <p:sp>
        <p:nvSpPr>
          <p:cNvPr id="162" name="文本框 161"/>
          <p:cNvSpPr txBox="1"/>
          <p:nvPr/>
        </p:nvSpPr>
        <p:spPr>
          <a:xfrm>
            <a:off x="979167" y="3160286"/>
            <a:ext cx="1444144"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国家开发银行服务热线</a:t>
            </a:r>
            <a:endParaRPr lang="zh-CN" altLang="en-US" sz="900" dirty="0">
              <a:latin typeface="微软雅黑" panose="020B0503020204020204" pitchFamily="34" charset="-122"/>
              <a:ea typeface="微软雅黑" panose="020B0503020204020204" pitchFamily="34" charset="-122"/>
            </a:endParaRPr>
          </a:p>
        </p:txBody>
      </p:sp>
      <p:pic>
        <p:nvPicPr>
          <p:cNvPr id="164" name="图形 163"/>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6422" y="3468250"/>
            <a:ext cx="1625082" cy="375019"/>
          </a:xfrm>
          <a:prstGeom prst="rect">
            <a:avLst/>
          </a:prstGeom>
        </p:spPr>
      </p:pic>
      <p:sp>
        <p:nvSpPr>
          <p:cNvPr id="165" name="文本框 164"/>
          <p:cNvSpPr txBox="1"/>
          <p:nvPr/>
        </p:nvSpPr>
        <p:spPr>
          <a:xfrm>
            <a:off x="1078261" y="4050662"/>
            <a:ext cx="1263479"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学生在线系统</a:t>
            </a:r>
            <a:endParaRPr lang="zh-CN" altLang="en-US" sz="900" dirty="0">
              <a:latin typeface="微软雅黑" panose="020B0503020204020204" pitchFamily="34" charset="-122"/>
              <a:ea typeface="微软雅黑" panose="020B0503020204020204" pitchFamily="34" charset="-122"/>
            </a:endParaRPr>
          </a:p>
        </p:txBody>
      </p:sp>
      <p:pic>
        <p:nvPicPr>
          <p:cNvPr id="167" name="图形 166"/>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92878" y="4336873"/>
            <a:ext cx="1616723" cy="149236"/>
          </a:xfrm>
          <a:prstGeom prst="rect">
            <a:avLst/>
          </a:prstGeom>
        </p:spPr>
      </p:pic>
      <p:sp>
        <p:nvSpPr>
          <p:cNvPr id="168" name="文本框 167"/>
          <p:cNvSpPr txBox="1"/>
          <p:nvPr/>
        </p:nvSpPr>
        <p:spPr>
          <a:xfrm>
            <a:off x="1269631" y="5183465"/>
            <a:ext cx="1444144" cy="483337"/>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请扫描二维码，下载“国家助学贷款”</a:t>
            </a:r>
            <a:r>
              <a:rPr lang="en-US" altLang="zh-CN" sz="900" dirty="0">
                <a:latin typeface="微软雅黑" panose="020B0503020204020204" pitchFamily="34" charset="-122"/>
                <a:ea typeface="微软雅黑" panose="020B0503020204020204" pitchFamily="34" charset="-122"/>
              </a:rPr>
              <a:t>APP</a:t>
            </a:r>
            <a:endParaRPr lang="zh-CN" altLang="en-US" sz="900" dirty="0">
              <a:latin typeface="微软雅黑" panose="020B0503020204020204" pitchFamily="34" charset="-122"/>
              <a:ea typeface="微软雅黑" panose="020B0503020204020204" pitchFamily="34" charset="-122"/>
            </a:endParaRPr>
          </a:p>
        </p:txBody>
      </p:sp>
      <p:sp>
        <p:nvSpPr>
          <p:cNvPr id="169" name="文本框 168"/>
          <p:cNvSpPr txBox="1"/>
          <p:nvPr/>
        </p:nvSpPr>
        <p:spPr>
          <a:xfrm>
            <a:off x="1260795" y="5981151"/>
            <a:ext cx="1970789" cy="898836"/>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请微信搜索或扫描二维码关注国家开发银行公众号，搜索“金融助梦 青春砺彩”，可观看国家助学贷款受助学子成长成才系列微视频。</a:t>
            </a:r>
            <a:endParaRPr lang="zh-CN" altLang="en-US" sz="900" dirty="0">
              <a:latin typeface="微软雅黑" panose="020B0503020204020204" pitchFamily="34" charset="-122"/>
              <a:ea typeface="微软雅黑" panose="020B0503020204020204" pitchFamily="34" charset="-122"/>
            </a:endParaRPr>
          </a:p>
        </p:txBody>
      </p:sp>
      <p:pic>
        <p:nvPicPr>
          <p:cNvPr id="173" name="图片 17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3546" y="6034430"/>
            <a:ext cx="817586" cy="817586"/>
          </a:xfrm>
          <a:prstGeom prst="rect">
            <a:avLst/>
          </a:prstGeom>
        </p:spPr>
      </p:pic>
      <p:pic>
        <p:nvPicPr>
          <p:cNvPr id="175" name="图片 17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5002" y="5053754"/>
            <a:ext cx="881460" cy="881460"/>
          </a:xfrm>
          <a:prstGeom prst="rect">
            <a:avLst/>
          </a:prstGeom>
        </p:spPr>
      </p:pic>
      <p:cxnSp>
        <p:nvCxnSpPr>
          <p:cNvPr id="178" name="直接连接符 177"/>
          <p:cNvCxnSpPr/>
          <p:nvPr/>
        </p:nvCxnSpPr>
        <p:spPr>
          <a:xfrm flipV="1">
            <a:off x="402836" y="5934684"/>
            <a:ext cx="2685804" cy="1800"/>
          </a:xfrm>
          <a:prstGeom prst="line">
            <a:avLst/>
          </a:prstGeom>
          <a:ln w="6350">
            <a:solidFill>
              <a:schemeClr val="accent5">
                <a:lumMod val="40000"/>
                <a:lumOff val="60000"/>
                <a:alpha val="76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p:cNvGrpSpPr/>
        <p:nvPr/>
      </p:nvGrpSpPr>
      <p:grpSpPr>
        <a:xfrm>
          <a:off x="0" y="0"/>
          <a:ext cx="0" cy="0"/>
          <a:chOff x="0" y="0"/>
          <a:chExt cx="0" cy="0"/>
        </a:xfrm>
      </p:grpSpPr>
      <p:sp>
        <p:nvSpPr>
          <p:cNvPr id="72" name="矩形: 圆角 71"/>
          <p:cNvSpPr/>
          <p:nvPr/>
        </p:nvSpPr>
        <p:spPr>
          <a:xfrm>
            <a:off x="3589815" y="168851"/>
            <a:ext cx="3080028" cy="2118084"/>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26" name="组合 25"/>
          <p:cNvGrpSpPr/>
          <p:nvPr/>
        </p:nvGrpSpPr>
        <p:grpSpPr>
          <a:xfrm>
            <a:off x="170388" y="226762"/>
            <a:ext cx="3079626" cy="2171664"/>
            <a:chOff x="129169" y="150562"/>
            <a:chExt cx="3079626" cy="2171664"/>
          </a:xfrm>
        </p:grpSpPr>
        <p:sp>
          <p:nvSpPr>
            <p:cNvPr id="6" name="图形 3"/>
            <p:cNvSpPr/>
            <p:nvPr/>
          </p:nvSpPr>
          <p:spPr>
            <a:xfrm>
              <a:off x="238135" y="168850"/>
              <a:ext cx="2861694" cy="382143"/>
            </a:xfrm>
            <a:custGeom>
              <a:avLst/>
              <a:gdLst>
                <a:gd name="connsiteX0" fmla="*/ 1965692 w 2066389"/>
                <a:gd name="connsiteY0" fmla="*/ 0 h 256413"/>
                <a:gd name="connsiteX1" fmla="*/ 104031 w 2066389"/>
                <a:gd name="connsiteY1" fmla="*/ 0 h 256413"/>
                <a:gd name="connsiteX2" fmla="*/ 18 w 2066389"/>
                <a:gd name="connsiteY2" fmla="*/ 98870 h 256413"/>
                <a:gd name="connsiteX3" fmla="*/ 100697 w 2066389"/>
                <a:gd name="connsiteY3" fmla="*/ 201454 h 256413"/>
                <a:gd name="connsiteX4" fmla="*/ 1052054 w 2066389"/>
                <a:gd name="connsiteY4" fmla="*/ 201454 h 256413"/>
                <a:gd name="connsiteX5" fmla="*/ 1113300 w 2066389"/>
                <a:gd name="connsiteY5" fmla="*/ 240983 h 256413"/>
                <a:gd name="connsiteX6" fmla="*/ 1120253 w 2066389"/>
                <a:gd name="connsiteY6" fmla="*/ 256413 h 256413"/>
                <a:gd name="connsiteX7" fmla="*/ 1127206 w 2066389"/>
                <a:gd name="connsiteY7" fmla="*/ 240983 h 256413"/>
                <a:gd name="connsiteX8" fmla="*/ 1188452 w 2066389"/>
                <a:gd name="connsiteY8" fmla="*/ 201454 h 256413"/>
                <a:gd name="connsiteX9" fmla="*/ 1962358 w 2066389"/>
                <a:gd name="connsiteY9" fmla="*/ 201454 h 256413"/>
                <a:gd name="connsiteX10" fmla="*/ 2066371 w 2066389"/>
                <a:gd name="connsiteY10" fmla="*/ 102584 h 256413"/>
                <a:gd name="connsiteX11" fmla="*/ 1965692 w 2066389"/>
                <a:gd name="connsiteY11" fmla="*/ 0 h 2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389" h="256413">
                  <a:moveTo>
                    <a:pt x="1965692" y="0"/>
                  </a:moveTo>
                  <a:lnTo>
                    <a:pt x="104031" y="0"/>
                  </a:lnTo>
                  <a:cubicBezTo>
                    <a:pt x="48595" y="0"/>
                    <a:pt x="1065" y="43339"/>
                    <a:pt x="18" y="98870"/>
                  </a:cubicBezTo>
                  <a:cubicBezTo>
                    <a:pt x="-1030" y="155353"/>
                    <a:pt x="44499" y="201454"/>
                    <a:pt x="100697" y="201454"/>
                  </a:cubicBezTo>
                  <a:lnTo>
                    <a:pt x="1052054" y="201454"/>
                  </a:lnTo>
                  <a:cubicBezTo>
                    <a:pt x="1078438" y="201454"/>
                    <a:pt x="1102441" y="216884"/>
                    <a:pt x="1113300" y="240983"/>
                  </a:cubicBezTo>
                  <a:lnTo>
                    <a:pt x="1120253" y="256413"/>
                  </a:lnTo>
                  <a:lnTo>
                    <a:pt x="1127206" y="240983"/>
                  </a:lnTo>
                  <a:cubicBezTo>
                    <a:pt x="1138065" y="216884"/>
                    <a:pt x="1162068" y="201454"/>
                    <a:pt x="1188452" y="201454"/>
                  </a:cubicBezTo>
                  <a:lnTo>
                    <a:pt x="1962358" y="201454"/>
                  </a:lnTo>
                  <a:cubicBezTo>
                    <a:pt x="2017794" y="201454"/>
                    <a:pt x="2065419" y="158115"/>
                    <a:pt x="2066371" y="102584"/>
                  </a:cubicBezTo>
                  <a:cubicBezTo>
                    <a:pt x="2067419" y="46101"/>
                    <a:pt x="2021985" y="0"/>
                    <a:pt x="1965692" y="0"/>
                  </a:cubicBezTo>
                  <a:close/>
                </a:path>
              </a:pathLst>
            </a:custGeom>
            <a:solidFill>
              <a:srgbClr val="F5A33B"/>
            </a:solidFill>
            <a:ln w="9525" cap="flat">
              <a:noFill/>
              <a:prstDash val="solid"/>
              <a:miter/>
            </a:ln>
          </p:spPr>
          <p:txBody>
            <a:bodyPr rtlCol="0" anchor="ctr"/>
            <a:lstStyle/>
            <a:p>
              <a:endParaRPr lang="zh-CN" altLang="en-US"/>
            </a:p>
          </p:txBody>
        </p:sp>
        <p:sp>
          <p:nvSpPr>
            <p:cNvPr id="8" name="文本框 7"/>
            <p:cNvSpPr txBox="1"/>
            <p:nvPr/>
          </p:nvSpPr>
          <p:spPr>
            <a:xfrm>
              <a:off x="347102" y="150562"/>
              <a:ext cx="2643761" cy="295978"/>
            </a:xfrm>
            <a:prstGeom prst="rect">
              <a:avLst/>
            </a:prstGeom>
            <a:noFill/>
          </p:spPr>
          <p:txBody>
            <a:bodyPr wrap="square">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国家开发银行承办的生源地信用助学贷款</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11" name="图形 1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63686" y="927633"/>
              <a:ext cx="1410592" cy="326663"/>
            </a:xfrm>
            <a:prstGeom prst="rect">
              <a:avLst/>
            </a:prstGeom>
          </p:spPr>
        </p:pic>
        <p:sp>
          <p:nvSpPr>
            <p:cNvPr id="13" name="文本框 12"/>
            <p:cNvSpPr txBox="1"/>
            <p:nvPr/>
          </p:nvSpPr>
          <p:spPr>
            <a:xfrm>
              <a:off x="946910" y="652045"/>
              <a:ext cx="1444144"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全国统一服务热线</a:t>
              </a:r>
              <a:endParaRPr lang="zh-CN" altLang="en-US" sz="1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29169" y="1314325"/>
              <a:ext cx="3079626" cy="757643"/>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咨询时间：周一至周五</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r>
                <a:rPr lang="zh-CN" altLang="en-US" sz="1000" dirty="0">
                  <a:latin typeface="微软雅黑" panose="020B0503020204020204" pitchFamily="34" charset="-122"/>
                  <a:ea typeface="微软雅黑" panose="020B0503020204020204" pitchFamily="34" charset="-122"/>
                </a:rPr>
                <a:t>，受理高峰期</a:t>
              </a:r>
              <a:endParaRPr lang="zh-CN" altLang="en-US" sz="1000" dirty="0">
                <a:latin typeface="微软雅黑" panose="020B0503020204020204" pitchFamily="34" charset="-122"/>
                <a:ea typeface="微软雅黑" panose="020B0503020204020204" pitchFamily="34" charset="-122"/>
              </a:endParaRPr>
            </a:p>
            <a:p>
              <a:pPr algn="ctr">
                <a:lnSpc>
                  <a:spcPct val="150000"/>
                </a:lnSpc>
              </a:pP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14</a:t>
              </a:r>
              <a:r>
                <a:rPr lang="zh-CN" altLang="en-US" sz="1000" dirty="0">
                  <a:latin typeface="微软雅黑" panose="020B0503020204020204" pitchFamily="34" charset="-122"/>
                  <a:ea typeface="微软雅黑" panose="020B0503020204020204" pitchFamily="34" charset="-122"/>
                </a:rPr>
                <a:t>日到</a:t>
              </a:r>
              <a:r>
                <a:rPr lang="en-US" altLang="zh-CN" sz="1000" dirty="0">
                  <a:latin typeface="微软雅黑" panose="020B0503020204020204" pitchFamily="34" charset="-122"/>
                  <a:ea typeface="微软雅黑" panose="020B0503020204020204" pitchFamily="34" charset="-122"/>
                </a:rPr>
                <a:t>9</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rPr>
                <a:t>日）周一至周日</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endParaRPr lang="en-US" altLang="zh-CN" sz="1000" dirty="0">
                <a:latin typeface="微软雅黑" panose="020B0503020204020204" pitchFamily="34" charset="-122"/>
                <a:ea typeface="微软雅黑" panose="020B0503020204020204" pitchFamily="34" charset="-122"/>
              </a:endParaRPr>
            </a:p>
            <a:p>
              <a:pPr algn="ctr">
                <a:lnSpc>
                  <a:spcPct val="150000"/>
                </a:lnSpc>
              </a:pPr>
              <a:r>
                <a:rPr lang="zh-CN" altLang="en-US" sz="1000" dirty="0">
                  <a:latin typeface="微软雅黑" panose="020B0503020204020204" pitchFamily="34" charset="-122"/>
                  <a:ea typeface="微软雅黑" panose="020B0503020204020204" pitchFamily="34" charset="-122"/>
                </a:rPr>
                <a:t>其他时间提供智能客服服务</a:t>
              </a:r>
              <a:endParaRPr lang="zh-CN" altLang="en-US" sz="10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29169" y="2026248"/>
              <a:ext cx="3079626"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学生在线系统：</a:t>
              </a:r>
              <a:r>
                <a:rPr lang="en-US" altLang="zh-CN" sz="1000" dirty="0">
                  <a:solidFill>
                    <a:srgbClr val="EC1840"/>
                  </a:solidFill>
                  <a:latin typeface="微软雅黑" panose="020B0503020204020204" pitchFamily="34" charset="-122"/>
                  <a:ea typeface="微软雅黑" panose="020B0503020204020204" pitchFamily="34" charset="-122"/>
                </a:rPr>
                <a:t>https://sls.cdb.com.cn</a:t>
              </a:r>
              <a:endParaRPr lang="zh-CN" altLang="en-US" sz="1000" dirty="0">
                <a:solidFill>
                  <a:srgbClr val="EC1840"/>
                </a:solidFill>
                <a:latin typeface="微软雅黑" panose="020B0503020204020204" pitchFamily="34" charset="-122"/>
                <a:ea typeface="微软雅黑" panose="020B0503020204020204" pitchFamily="34" charset="-122"/>
              </a:endParaRPr>
            </a:p>
          </p:txBody>
        </p:sp>
      </p:grpSp>
      <p:pic>
        <p:nvPicPr>
          <p:cNvPr id="27" name="图形 2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931" y="2518923"/>
            <a:ext cx="3069083" cy="1076172"/>
          </a:xfrm>
          <a:prstGeom prst="rect">
            <a:avLst/>
          </a:prstGeom>
        </p:spPr>
      </p:pic>
      <p:sp>
        <p:nvSpPr>
          <p:cNvPr id="29" name="文本框 28"/>
          <p:cNvSpPr txBox="1"/>
          <p:nvPr/>
        </p:nvSpPr>
        <p:spPr>
          <a:xfrm>
            <a:off x="540980" y="2603000"/>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政策介绍</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67" name="矩形: 圆角 66"/>
          <p:cNvSpPr/>
          <p:nvPr/>
        </p:nvSpPr>
        <p:spPr>
          <a:xfrm>
            <a:off x="169986" y="2955265"/>
            <a:ext cx="3080028" cy="4290777"/>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457555" y="2855762"/>
            <a:ext cx="321557" cy="170252"/>
            <a:chOff x="6739731" y="3732212"/>
            <a:chExt cx="201739" cy="106813"/>
          </a:xfrm>
        </p:grpSpPr>
        <p:sp>
          <p:nvSpPr>
            <p:cNvPr id="35" name="任意多边形: 形状 34"/>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0" name="任意多边形: 形状 39"/>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1" name="任意多边形: 形状 40"/>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74" name="任意多边形: 形状 73"/>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5" name="任意多边形: 形状 74"/>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6" name="任意多边形: 形状 75"/>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78" name="图形 7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845" y="2659287"/>
            <a:ext cx="186135" cy="186135"/>
          </a:xfrm>
          <a:prstGeom prst="rect">
            <a:avLst/>
          </a:prstGeom>
        </p:spPr>
      </p:pic>
      <p:grpSp>
        <p:nvGrpSpPr>
          <p:cNvPr id="79" name="组合 78"/>
          <p:cNvGrpSpPr/>
          <p:nvPr/>
        </p:nvGrpSpPr>
        <p:grpSpPr>
          <a:xfrm>
            <a:off x="279354" y="3028178"/>
            <a:ext cx="2822695" cy="918109"/>
            <a:chOff x="7140307" y="4031606"/>
            <a:chExt cx="2822695" cy="918109"/>
          </a:xfrm>
        </p:grpSpPr>
        <p:grpSp>
          <p:nvGrpSpPr>
            <p:cNvPr id="80" name="组合 79"/>
            <p:cNvGrpSpPr/>
            <p:nvPr/>
          </p:nvGrpSpPr>
          <p:grpSpPr>
            <a:xfrm>
              <a:off x="7140308" y="4049970"/>
              <a:ext cx="296876" cy="200055"/>
              <a:chOff x="7140308" y="4049970"/>
              <a:chExt cx="296876" cy="200055"/>
            </a:xfrm>
          </p:grpSpPr>
          <p:sp>
            <p:nvSpPr>
              <p:cNvPr id="83"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什么是生源地信用助学贷款？</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82" name="文本框 81"/>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生源地信用助学贷款是指国家开发银行等金融机构向符合条件的家庭经济困难的学生（含预科生）发放的、在学生入学前户籍所在县（市、区）办理的助学贷款。生源地贷款为信用贷款，学生和家长（或其他监护人等）为共同借款人， 共同承担还款责任。</a:t>
              </a:r>
              <a:endParaRPr lang="zh-CN" altLang="en-US" sz="700" dirty="0">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279354" y="4018253"/>
            <a:ext cx="2822695" cy="1079691"/>
            <a:chOff x="7140307" y="4031606"/>
            <a:chExt cx="2822695" cy="1079691"/>
          </a:xfrm>
        </p:grpSpPr>
        <p:grpSp>
          <p:nvGrpSpPr>
            <p:cNvPr id="86" name="组合 85"/>
            <p:cNvGrpSpPr/>
            <p:nvPr/>
          </p:nvGrpSpPr>
          <p:grpSpPr>
            <a:xfrm>
              <a:off x="7140308" y="4049970"/>
              <a:ext cx="296876" cy="200055"/>
              <a:chOff x="7140308" y="4049970"/>
              <a:chExt cx="296876" cy="200055"/>
            </a:xfrm>
          </p:grpSpPr>
          <p:sp>
            <p:nvSpPr>
              <p:cNvPr id="89"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p:cNvSpPr txBox="1"/>
            <p:nvPr/>
          </p:nvSpPr>
          <p:spPr>
            <a:xfrm>
              <a:off x="7369692" y="4031606"/>
              <a:ext cx="159530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贷款额度及用途是什么？</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全日制普通本专科学生（含预科、高职、第二学士学位）每人每年申请贷款额度不超过</a:t>
              </a:r>
              <a:r>
                <a:rPr lang="en-US" altLang="zh-CN" sz="700" dirty="0">
                  <a:latin typeface="微软雅黑" panose="020B0503020204020204" pitchFamily="34" charset="-122"/>
                  <a:ea typeface="微软雅黑" panose="020B0503020204020204" pitchFamily="34" charset="-122"/>
                </a:rPr>
                <a:t>20000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元；全日制研究生（含硕士研究生、博士研究生）每人每年申请贷款额度不超过</a:t>
              </a:r>
              <a:r>
                <a:rPr lang="en-US" altLang="zh-CN" sz="700" dirty="0">
                  <a:latin typeface="微软雅黑" panose="020B0503020204020204" pitchFamily="34" charset="-122"/>
                  <a:ea typeface="微软雅黑" panose="020B0503020204020204" pitchFamily="34" charset="-122"/>
                </a:rPr>
                <a:t>25000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元。学生申请的国家助学贷款优先用于支付在校期间学费和住宿费，超出部分用于弥补日常生活费。</a:t>
              </a:r>
              <a:endParaRPr lang="zh-CN" altLang="en-US" sz="700" dirty="0">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274128" y="5125631"/>
            <a:ext cx="2822695" cy="433360"/>
            <a:chOff x="7140307" y="4031606"/>
            <a:chExt cx="2822695" cy="433360"/>
          </a:xfrm>
        </p:grpSpPr>
        <p:grpSp>
          <p:nvGrpSpPr>
            <p:cNvPr id="92" name="组合 91"/>
            <p:cNvGrpSpPr/>
            <p:nvPr/>
          </p:nvGrpSpPr>
          <p:grpSpPr>
            <a:xfrm>
              <a:off x="7140308" y="4049970"/>
              <a:ext cx="296876" cy="200055"/>
              <a:chOff x="7140308" y="4049970"/>
              <a:chExt cx="296876" cy="200055"/>
            </a:xfrm>
          </p:grpSpPr>
          <p:sp>
            <p:nvSpPr>
              <p:cNvPr id="95"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7369692" y="4031606"/>
              <a:ext cx="121058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贷款期限有多久？</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94" name="文本框 93"/>
            <p:cNvSpPr txBox="1"/>
            <p:nvPr/>
          </p:nvSpPr>
          <p:spPr>
            <a:xfrm>
              <a:off x="7140307" y="4230094"/>
              <a:ext cx="2822695" cy="234872"/>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最长贷款期限：剩余学制加</a:t>
              </a:r>
              <a:r>
                <a:rPr lang="en-US" altLang="zh-CN" sz="700" dirty="0">
                  <a:latin typeface="微软雅黑" panose="020B0503020204020204" pitchFamily="34" charset="-122"/>
                  <a:ea typeface="微软雅黑" panose="020B0503020204020204" pitchFamily="34" charset="-122"/>
                </a:rPr>
                <a:t>15</a:t>
              </a:r>
              <a:r>
                <a:rPr lang="zh-CN" altLang="en-US" sz="700" dirty="0">
                  <a:latin typeface="微软雅黑" panose="020B0503020204020204" pitchFamily="34" charset="-122"/>
                  <a:ea typeface="微软雅黑" panose="020B0503020204020204" pitchFamily="34" charset="-122"/>
                </a:rPr>
                <a:t>年、最长不超过</a:t>
              </a:r>
              <a:r>
                <a:rPr lang="en-US" altLang="zh-CN" sz="700" dirty="0">
                  <a:latin typeface="微软雅黑" panose="020B0503020204020204" pitchFamily="34" charset="-122"/>
                  <a:ea typeface="微软雅黑" panose="020B0503020204020204" pitchFamily="34" charset="-122"/>
                </a:rPr>
                <a:t>22</a:t>
              </a:r>
              <a:r>
                <a:rPr lang="zh-CN" altLang="en-US" sz="700" dirty="0">
                  <a:latin typeface="微软雅黑" panose="020B0503020204020204" pitchFamily="34" charset="-122"/>
                  <a:ea typeface="微软雅黑" panose="020B0503020204020204" pitchFamily="34" charset="-122"/>
                </a:rPr>
                <a:t>年。</a:t>
              </a:r>
              <a:endParaRPr lang="zh-CN" altLang="en-US" sz="700" dirty="0">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331516" y="5605300"/>
            <a:ext cx="2809532" cy="593938"/>
            <a:chOff x="331516" y="5955820"/>
            <a:chExt cx="2809532" cy="593938"/>
          </a:xfrm>
        </p:grpSpPr>
        <p:sp>
          <p:nvSpPr>
            <p:cNvPr id="98" name="矩形: 圆角 97"/>
            <p:cNvSpPr/>
            <p:nvPr/>
          </p:nvSpPr>
          <p:spPr>
            <a:xfrm>
              <a:off x="331516" y="5955820"/>
              <a:ext cx="2809532" cy="593938"/>
            </a:xfrm>
            <a:prstGeom prst="roundRect">
              <a:avLst/>
            </a:prstGeom>
            <a:solidFill>
              <a:srgbClr val="D6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946335" y="6019354"/>
              <a:ext cx="971550" cy="19849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045760" y="6010881"/>
              <a:ext cx="922932" cy="215444"/>
            </a:xfrm>
            <a:prstGeom prst="rect">
              <a:avLst/>
            </a:prstGeom>
            <a:noFill/>
          </p:spPr>
          <p:txBody>
            <a:bodyPr wrap="square">
              <a:spAutoFit/>
            </a:bodyPr>
            <a:lstStyle/>
            <a:p>
              <a:r>
                <a:rPr lang="zh-CN" altLang="en-US" sz="800" dirty="0">
                  <a:solidFill>
                    <a:srgbClr val="0070C0"/>
                  </a:solidFill>
                  <a:latin typeface="微软雅黑" panose="020B0503020204020204" pitchFamily="34" charset="-122"/>
                  <a:ea typeface="微软雅黑" panose="020B0503020204020204" pitchFamily="34" charset="-122"/>
                </a:rPr>
                <a:t>剩余在校时间</a:t>
              </a:r>
              <a:endParaRPr lang="zh-CN" altLang="en-US" dirty="0">
                <a:solidFill>
                  <a:srgbClr val="0070C0"/>
                </a:solidFill>
              </a:endParaRPr>
            </a:p>
          </p:txBody>
        </p:sp>
        <p:sp>
          <p:nvSpPr>
            <p:cNvPr id="103" name="文本框 102"/>
            <p:cNvSpPr txBox="1"/>
            <p:nvPr/>
          </p:nvSpPr>
          <p:spPr>
            <a:xfrm>
              <a:off x="1905186" y="6010881"/>
              <a:ext cx="922932" cy="215444"/>
            </a:xfrm>
            <a:prstGeom prst="rect">
              <a:avLst/>
            </a:prstGeom>
            <a:noFill/>
          </p:spPr>
          <p:txBody>
            <a:bodyPr wrap="square">
              <a:spAutoFit/>
            </a:bodyPr>
            <a:lstStyle/>
            <a:p>
              <a:r>
                <a:rPr lang="en-US" altLang="zh-CN" sz="800" dirty="0">
                  <a:solidFill>
                    <a:srgbClr val="0070C0"/>
                  </a:solidFill>
                  <a:latin typeface="微软雅黑" panose="020B0503020204020204" pitchFamily="34" charset="-122"/>
                  <a:ea typeface="微软雅黑" panose="020B0503020204020204" pitchFamily="34" charset="-122"/>
                </a:rPr>
                <a:t>+15</a:t>
              </a:r>
              <a:r>
                <a:rPr lang="zh-CN" altLang="en-US" sz="800" dirty="0">
                  <a:solidFill>
                    <a:srgbClr val="0070C0"/>
                  </a:solidFill>
                  <a:latin typeface="微软雅黑" panose="020B0503020204020204" pitchFamily="34" charset="-122"/>
                  <a:ea typeface="微软雅黑" panose="020B0503020204020204" pitchFamily="34" charset="-122"/>
                </a:rPr>
                <a:t>年</a:t>
              </a:r>
              <a:endParaRPr lang="zh-CN" altLang="en-US" dirty="0">
                <a:solidFill>
                  <a:srgbClr val="0070C0"/>
                </a:solidFill>
              </a:endParaRPr>
            </a:p>
          </p:txBody>
        </p:sp>
        <p:sp>
          <p:nvSpPr>
            <p:cNvPr id="104" name="文本框 103"/>
            <p:cNvSpPr txBox="1"/>
            <p:nvPr/>
          </p:nvSpPr>
          <p:spPr>
            <a:xfrm>
              <a:off x="1306393" y="6270549"/>
              <a:ext cx="922932" cy="215444"/>
            </a:xfrm>
            <a:prstGeom prst="rect">
              <a:avLst/>
            </a:prstGeom>
            <a:noFill/>
          </p:spPr>
          <p:txBody>
            <a:bodyPr wrap="square">
              <a:spAutoFit/>
            </a:bodyPr>
            <a:lstStyle/>
            <a:p>
              <a:r>
                <a:rPr lang="zh-CN" altLang="en-US" sz="800" b="1" dirty="0">
                  <a:solidFill>
                    <a:srgbClr val="0070C0"/>
                  </a:solidFill>
                  <a:latin typeface="微软雅黑" panose="020B0503020204020204" pitchFamily="34" charset="-122"/>
                  <a:ea typeface="微软雅黑" panose="020B0503020204020204" pitchFamily="34" charset="-122"/>
                </a:rPr>
                <a:t>最长贷款期限</a:t>
              </a:r>
              <a:endParaRPr lang="zh-CN" altLang="en-US" b="1" dirty="0">
                <a:solidFill>
                  <a:srgbClr val="0070C0"/>
                </a:solidFill>
              </a:endParaRPr>
            </a:p>
          </p:txBody>
        </p:sp>
        <p:sp>
          <p:nvSpPr>
            <p:cNvPr id="107" name="图形 105"/>
            <p:cNvSpPr/>
            <p:nvPr/>
          </p:nvSpPr>
          <p:spPr>
            <a:xfrm>
              <a:off x="643439"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sp>
          <p:nvSpPr>
            <p:cNvPr id="108" name="图形 105"/>
            <p:cNvSpPr/>
            <p:nvPr/>
          </p:nvSpPr>
          <p:spPr>
            <a:xfrm rot="10800000">
              <a:off x="2134242"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grpSp>
      <p:grpSp>
        <p:nvGrpSpPr>
          <p:cNvPr id="118" name="组合 117"/>
          <p:cNvGrpSpPr/>
          <p:nvPr/>
        </p:nvGrpSpPr>
        <p:grpSpPr>
          <a:xfrm>
            <a:off x="274129" y="6266613"/>
            <a:ext cx="2789862" cy="918109"/>
            <a:chOff x="274129" y="6601893"/>
            <a:chExt cx="2789862" cy="918109"/>
          </a:xfrm>
        </p:grpSpPr>
        <p:grpSp>
          <p:nvGrpSpPr>
            <p:cNvPr id="110" name="组合 109"/>
            <p:cNvGrpSpPr/>
            <p:nvPr/>
          </p:nvGrpSpPr>
          <p:grpSpPr>
            <a:xfrm>
              <a:off x="274129" y="6601893"/>
              <a:ext cx="1581342" cy="918109"/>
              <a:chOff x="7140308" y="4031606"/>
              <a:chExt cx="1581342" cy="918109"/>
            </a:xfrm>
          </p:grpSpPr>
          <p:grpSp>
            <p:nvGrpSpPr>
              <p:cNvPr id="111" name="组合 110"/>
              <p:cNvGrpSpPr/>
              <p:nvPr/>
            </p:nvGrpSpPr>
            <p:grpSpPr>
              <a:xfrm>
                <a:off x="7140308" y="4049970"/>
                <a:ext cx="296876" cy="200055"/>
                <a:chOff x="7140308" y="4049970"/>
                <a:chExt cx="296876" cy="200055"/>
              </a:xfrm>
            </p:grpSpPr>
            <p:sp>
              <p:nvSpPr>
                <p:cNvPr id="114"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15" name="文本框 114"/>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12" name="文本框 111"/>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利率如何确定？</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7140308" y="4230094"/>
                <a:ext cx="1581342"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执行中国人民银行授权全国银行间同业拆借中心发布的同期五年期以上贷款市场报价利率减</a:t>
                </a:r>
                <a:r>
                  <a:rPr lang="en-US" altLang="zh-CN" sz="700" dirty="0">
                    <a:latin typeface="微软雅黑" panose="020B0503020204020204" pitchFamily="34" charset="-122"/>
                    <a:ea typeface="微软雅黑" panose="020B0503020204020204" pitchFamily="34" charset="-122"/>
                  </a:rPr>
                  <a:t>70</a:t>
                </a:r>
                <a:r>
                  <a:rPr lang="zh-CN" altLang="en-US" sz="700" dirty="0">
                    <a:latin typeface="微软雅黑" panose="020B0503020204020204" pitchFamily="34" charset="-122"/>
                    <a:ea typeface="微软雅黑" panose="020B0503020204020204" pitchFamily="34" charset="-122"/>
                  </a:rPr>
                  <a:t>个基点（即</a:t>
                </a:r>
                <a:r>
                  <a:rPr lang="en-US" altLang="zh-CN" sz="700" dirty="0">
                    <a:latin typeface="微软雅黑" panose="020B0503020204020204" pitchFamily="34" charset="-122"/>
                    <a:ea typeface="微软雅黑" panose="020B0503020204020204" pitchFamily="34" charset="-122"/>
                  </a:rPr>
                  <a:t>LPR5Y-0.7%</a:t>
                </a:r>
                <a:r>
                  <a:rPr lang="zh-CN" altLang="en-US" sz="700" dirty="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grpSp>
        <p:pic>
          <p:nvPicPr>
            <p:cNvPr id="117" name="图形 11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8692" y="6614834"/>
              <a:ext cx="1095299" cy="840578"/>
            </a:xfrm>
            <a:prstGeom prst="rect">
              <a:avLst/>
            </a:prstGeom>
          </p:spPr>
        </p:pic>
      </p:grpSp>
      <p:grpSp>
        <p:nvGrpSpPr>
          <p:cNvPr id="119" name="组合 118"/>
          <p:cNvGrpSpPr/>
          <p:nvPr/>
        </p:nvGrpSpPr>
        <p:grpSpPr>
          <a:xfrm>
            <a:off x="3698781" y="1385861"/>
            <a:ext cx="2822695" cy="877469"/>
            <a:chOff x="7140307" y="4031606"/>
            <a:chExt cx="2822695" cy="877469"/>
          </a:xfrm>
        </p:grpSpPr>
        <p:grpSp>
          <p:nvGrpSpPr>
            <p:cNvPr id="120" name="组合 119"/>
            <p:cNvGrpSpPr/>
            <p:nvPr/>
          </p:nvGrpSpPr>
          <p:grpSpPr>
            <a:xfrm>
              <a:off x="7140308" y="4049970"/>
              <a:ext cx="296876" cy="200055"/>
              <a:chOff x="7140308" y="4049970"/>
              <a:chExt cx="296876" cy="200055"/>
            </a:xfrm>
          </p:grpSpPr>
          <p:sp>
            <p:nvSpPr>
              <p:cNvPr id="123"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24" name="文本框 123"/>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06</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1" name="文本框 120"/>
            <p:cNvSpPr txBox="1"/>
            <p:nvPr/>
          </p:nvSpPr>
          <p:spPr>
            <a:xfrm>
              <a:off x="7369692" y="4031606"/>
              <a:ext cx="1396536" cy="246221"/>
            </a:xfrm>
            <a:prstGeom prst="rect">
              <a:avLst/>
            </a:prstGeom>
            <a:noFill/>
          </p:spPr>
          <p:txBody>
            <a:bodyPr wrap="none" rtlCol="0">
              <a:spAutoFit/>
            </a:bodyPr>
            <a:lstStyle/>
            <a:p>
              <a:r>
                <a:rPr lang="en-US" altLang="zh-CN"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2025</a:t>
              </a:r>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年度阶段性政策</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140307" y="418945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国家开发银行将根据财政部、教育部、人民银行、国家金融监管总局的最新要求，对符合免息政策要求的借款学生实行免息及按借款学生意愿办理本金延期偿还。相关公告可在国家开发银行官方网站或微信公众号上查看。</a:t>
              </a:r>
              <a:endParaRPr lang="zh-CN" altLang="en-US" sz="700" dirty="0">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3694884" y="226136"/>
            <a:ext cx="2978856" cy="1200634"/>
            <a:chOff x="7140307" y="4031606"/>
            <a:chExt cx="2978856" cy="1200634"/>
          </a:xfrm>
        </p:grpSpPr>
        <p:grpSp>
          <p:nvGrpSpPr>
            <p:cNvPr id="126" name="组合 125"/>
            <p:cNvGrpSpPr/>
            <p:nvPr/>
          </p:nvGrpSpPr>
          <p:grpSpPr>
            <a:xfrm>
              <a:off x="7140308" y="4049970"/>
              <a:ext cx="296876" cy="200055"/>
              <a:chOff x="7140308" y="4049970"/>
              <a:chExt cx="296876" cy="200055"/>
            </a:xfrm>
          </p:grpSpPr>
          <p:sp>
            <p:nvSpPr>
              <p:cNvPr id="129"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30" name="文本框 129"/>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05</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7" name="文本框 126"/>
            <p:cNvSpPr txBox="1"/>
            <p:nvPr/>
          </p:nvSpPr>
          <p:spPr>
            <a:xfrm>
              <a:off x="7369692" y="4031606"/>
              <a:ext cx="2749471"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什么时候开始还款，还本宽限期是多长时间？</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7140307" y="418945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学生在读期间利息全部由财政补贴。毕业后继续攻读学位的借款学生，应在毕业当年的</a:t>
              </a:r>
              <a:r>
                <a:rPr lang="en-US" altLang="zh-CN" sz="700" dirty="0">
                  <a:latin typeface="微软雅黑" panose="020B0503020204020204" pitchFamily="34" charset="-122"/>
                  <a:ea typeface="微软雅黑" panose="020B0503020204020204" pitchFamily="34" charset="-122"/>
                </a:rPr>
                <a:t>7</a:t>
              </a:r>
              <a:r>
                <a:rPr lang="zh-CN" altLang="en-US" sz="700" dirty="0">
                  <a:latin typeface="微软雅黑" panose="020B0503020204020204" pitchFamily="34" charset="-122"/>
                  <a:ea typeface="微软雅黑" panose="020B0503020204020204" pitchFamily="34" charset="-122"/>
                </a:rPr>
                <a:t>月</a:t>
              </a:r>
              <a:r>
                <a:rPr lang="en-US" altLang="zh-CN" sz="700" dirty="0">
                  <a:latin typeface="微软雅黑" panose="020B0503020204020204" pitchFamily="34" charset="-122"/>
                  <a:ea typeface="微软雅黑" panose="020B0503020204020204" pitchFamily="34" charset="-122"/>
                </a:rPr>
                <a:t>31</a:t>
              </a:r>
              <a:r>
                <a:rPr lang="zh-CN" altLang="en-US" sz="700" dirty="0">
                  <a:latin typeface="微软雅黑" panose="020B0503020204020204" pitchFamily="34" charset="-122"/>
                  <a:ea typeface="微软雅黑" panose="020B0503020204020204" pitchFamily="34" charset="-122"/>
                </a:rPr>
                <a:t>日前向县级学生资助管理部门提出申请并提供书面证明，审核通过后，可继续享受贴息；不再继续攻读学位的，自毕业当年起自付利息，可享受</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年的还本宽限期，期间只需偿还利息，暂缓偿还本金，如毕业后剩余贷款期限小于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年，则按</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约定的还款计划还款。</a:t>
              </a:r>
              <a:endParaRPr lang="zh-CN" altLang="en-US" sz="700" dirty="0">
                <a:latin typeface="微软雅黑" panose="020B0503020204020204" pitchFamily="34" charset="-122"/>
                <a:ea typeface="微软雅黑" panose="020B0503020204020204" pitchFamily="34" charset="-122"/>
              </a:endParaRPr>
            </a:p>
          </p:txBody>
        </p:sp>
      </p:grpSp>
      <p:pic>
        <p:nvPicPr>
          <p:cNvPr id="132" name="图形 1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5287" y="2387349"/>
            <a:ext cx="3069083" cy="1076172"/>
          </a:xfrm>
          <a:prstGeom prst="rect">
            <a:avLst/>
          </a:prstGeom>
        </p:spPr>
      </p:pic>
      <p:sp>
        <p:nvSpPr>
          <p:cNvPr id="131" name="矩形: 圆角 130"/>
          <p:cNvSpPr/>
          <p:nvPr/>
        </p:nvSpPr>
        <p:spPr>
          <a:xfrm>
            <a:off x="3589815" y="2801564"/>
            <a:ext cx="3080028" cy="4473435"/>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33" name="文本框 132"/>
          <p:cNvSpPr txBox="1"/>
          <p:nvPr/>
        </p:nvSpPr>
        <p:spPr>
          <a:xfrm>
            <a:off x="3955336" y="2461266"/>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申请条件</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5871911" y="2724188"/>
            <a:ext cx="321557" cy="170252"/>
            <a:chOff x="6739731" y="3732212"/>
            <a:chExt cx="201739" cy="106813"/>
          </a:xfrm>
        </p:grpSpPr>
        <p:sp>
          <p:nvSpPr>
            <p:cNvPr id="135" name="任意多边形: 形状 134"/>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6" name="任意多边形: 形状 135"/>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7" name="任意多边形: 形状 136"/>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8" name="任意多边形: 形状 137"/>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39" name="任意多边形: 形状 138"/>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40" name="任意多边形: 形状 139"/>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43" name="图形 14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78892" y="2509176"/>
            <a:ext cx="203628" cy="203628"/>
          </a:xfrm>
          <a:prstGeom prst="rect">
            <a:avLst/>
          </a:prstGeom>
        </p:spPr>
      </p:pic>
      <p:sp>
        <p:nvSpPr>
          <p:cNvPr id="144" name="矩形: 圆角 143"/>
          <p:cNvSpPr/>
          <p:nvPr/>
        </p:nvSpPr>
        <p:spPr>
          <a:xfrm>
            <a:off x="4085414" y="2935715"/>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5" name="文本框 144"/>
          <p:cNvSpPr txBox="1"/>
          <p:nvPr/>
        </p:nvSpPr>
        <p:spPr>
          <a:xfrm>
            <a:off x="4188275" y="2875513"/>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申请学生应同时满足以下条件</a:t>
            </a:r>
            <a:endParaRPr lang="zh-CN" altLang="en-US" sz="850" dirty="0">
              <a:solidFill>
                <a:schemeClr val="bg1"/>
              </a:solidFill>
              <a:latin typeface="微软雅黑" panose="020B0503020204020204" pitchFamily="34" charset="-122"/>
              <a:ea typeface="微软雅黑" panose="020B0503020204020204" pitchFamily="34" charset="-122"/>
            </a:endParaRPr>
          </a:p>
        </p:txBody>
      </p:sp>
      <p:graphicFrame>
        <p:nvGraphicFramePr>
          <p:cNvPr id="149" name="表格 148"/>
          <p:cNvGraphicFramePr>
            <a:graphicFrameLocks noGrp="1"/>
          </p:cNvGraphicFramePr>
          <p:nvPr/>
        </p:nvGraphicFramePr>
        <p:xfrm>
          <a:off x="3693050" y="3101534"/>
          <a:ext cx="2873556" cy="1734725"/>
        </p:xfrm>
        <a:graphic>
          <a:graphicData uri="http://schemas.openxmlformats.org/drawingml/2006/table">
            <a:tbl>
              <a:tblPr firstRow="1" bandRow="1">
                <a:tableStyleId>{5C22544A-7EE6-4342-B048-85BDC9FD1C3A}</a:tableStyleId>
              </a:tblPr>
              <a:tblGrid>
                <a:gridCol w="555862"/>
                <a:gridCol w="2317694"/>
              </a:tblGrid>
              <a:tr h="180146">
                <a:tc>
                  <a:txBody>
                    <a:bodyPr/>
                    <a:lstStyle/>
                    <a:p>
                      <a:pPr algn="ctr"/>
                      <a:r>
                        <a:rPr lang="zh-CN" altLang="en-US" sz="700" dirty="0">
                          <a:latin typeface="微软雅黑" panose="020B0503020204020204" pitchFamily="34" charset="-122"/>
                          <a:ea typeface="微软雅黑" panose="020B0503020204020204" pitchFamily="34" charset="-122"/>
                        </a:rPr>
                        <a:t>条件类别</a:t>
                      </a:r>
                      <a:endParaRPr lang="zh-CN" altLang="en-US" sz="700" dirty="0">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endParaRPr lang="zh-CN" altLang="en-US" sz="7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国籍</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具有中华人民共和国国籍；</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884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学籍</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被根据国家有关规定批准设立、实施全日制高等学历教育的普通本科高校、高等职业学校和高等专科学校（含民办高校和独立学院）、科研院所、党校、行政学院、会计学院（学校名单以教育部公布的为准）正式录取，取得真实、合法、有效的录取通知书的全日制新生（含预科生）或高校在读的本专科学生、研究生和攻读第二学士学位的学生；</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56646">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938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家庭情况</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本人及家庭的经济能力难以满足在校期间的学习、生活基本支出；</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当年没有获得其他国家助学贷款。</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50" name="矩形: 圆角 149"/>
          <p:cNvSpPr/>
          <p:nvPr/>
        </p:nvSpPr>
        <p:spPr>
          <a:xfrm>
            <a:off x="4079908" y="4898444"/>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文本框 150"/>
          <p:cNvSpPr txBox="1"/>
          <p:nvPr/>
        </p:nvSpPr>
        <p:spPr>
          <a:xfrm>
            <a:off x="4182769" y="4838242"/>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共同借款人应符合哪些条件？</a:t>
            </a:r>
            <a:endParaRPr lang="zh-CN" altLang="en-US" sz="850" dirty="0">
              <a:solidFill>
                <a:schemeClr val="bg1"/>
              </a:solidFill>
              <a:latin typeface="微软雅黑" panose="020B0503020204020204" pitchFamily="34" charset="-122"/>
              <a:ea typeface="微软雅黑" panose="020B0503020204020204" pitchFamily="34" charset="-122"/>
            </a:endParaRPr>
          </a:p>
        </p:txBody>
      </p:sp>
      <p:graphicFrame>
        <p:nvGraphicFramePr>
          <p:cNvPr id="152" name="表格 151"/>
          <p:cNvGraphicFramePr>
            <a:graphicFrameLocks noGrp="1"/>
          </p:cNvGraphicFramePr>
          <p:nvPr/>
        </p:nvGraphicFramePr>
        <p:xfrm>
          <a:off x="3687544" y="5064265"/>
          <a:ext cx="2873556" cy="2118360"/>
        </p:xfrm>
        <a:graphic>
          <a:graphicData uri="http://schemas.openxmlformats.org/drawingml/2006/table">
            <a:tbl>
              <a:tblPr firstRow="1" bandRow="1">
                <a:tableStyleId>{5C22544A-7EE6-4342-B048-85BDC9FD1C3A}</a:tableStyleId>
              </a:tblPr>
              <a:tblGrid>
                <a:gridCol w="701576"/>
                <a:gridCol w="2171980"/>
              </a:tblGrid>
              <a:tr h="193305">
                <a:tc>
                  <a:txBody>
                    <a:bodyPr/>
                    <a:lstStyle/>
                    <a:p>
                      <a:pPr algn="ctr"/>
                      <a:r>
                        <a:rPr lang="zh-CN" altLang="en-US" sz="700" dirty="0">
                          <a:latin typeface="微软雅黑" panose="020B0503020204020204" pitchFamily="34" charset="-122"/>
                          <a:ea typeface="微软雅黑" panose="020B0503020204020204" pitchFamily="34" charset="-122"/>
                        </a:rPr>
                        <a:t>条件类别</a:t>
                      </a:r>
                      <a:endParaRPr lang="zh-CN" altLang="en-US" sz="700" dirty="0">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endParaRPr lang="zh-CN" altLang="en-US" sz="7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r>
              <a:tr h="65096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与借款学生</a:t>
                      </a:r>
                      <a:endParaRPr lang="zh-CN" altLang="en-US" sz="600" dirty="0">
                        <a:solidFill>
                          <a:schemeClr val="tx1"/>
                        </a:solidFill>
                        <a:latin typeface="微软雅黑" panose="020B0503020204020204" pitchFamily="34" charset="-122"/>
                        <a:ea typeface="微软雅黑" panose="020B0503020204020204" pitchFamily="34" charset="-122"/>
                      </a:endParaRPr>
                    </a:p>
                    <a:p>
                      <a:pPr algn="ctr"/>
                      <a:r>
                        <a:rPr lang="zh-CN" altLang="en-US" sz="600" dirty="0">
                          <a:solidFill>
                            <a:schemeClr val="tx1"/>
                          </a:solidFill>
                          <a:latin typeface="微软雅黑" panose="020B0503020204020204" pitchFamily="34" charset="-122"/>
                          <a:ea typeface="微软雅黑" panose="020B0503020204020204" pitchFamily="34" charset="-122"/>
                        </a:rPr>
                        <a:t>的关系</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原则上应为借款学生的父母；</a:t>
                      </a:r>
                      <a:endParaRPr lang="zh-CN" altLang="en-US" sz="600" dirty="0">
                        <a:solidFill>
                          <a:schemeClr val="tx1"/>
                        </a:solidFill>
                        <a:latin typeface="微软雅黑" panose="020B0503020204020204" pitchFamily="34" charset="-122"/>
                        <a:ea typeface="微软雅黑" panose="020B0503020204020204" pitchFamily="34" charset="-122"/>
                      </a:endParaRP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如果借款学生父母由于残疾、患病等特殊情况丧失劳动能力或民事行为能力的，可由借款学生其他近亲属作为共同借款人；</a:t>
                      </a:r>
                      <a:endParaRPr lang="zh-CN" altLang="en-US" sz="600" dirty="0">
                        <a:solidFill>
                          <a:schemeClr val="tx1"/>
                        </a:solidFill>
                        <a:latin typeface="微软雅黑" panose="020B0503020204020204" pitchFamily="34" charset="-122"/>
                        <a:ea typeface="微软雅黑" panose="020B0503020204020204" pitchFamily="34" charset="-122"/>
                      </a:endParaRPr>
                    </a:p>
                    <a:p>
                      <a:pPr algn="l"/>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如借款学生为孤儿，共同借款人则为其监护人，或是自愿与借款学生共同承担还款责任的具备完全民事行为能力的自然人；</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年龄</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如共同借款人不是学生父母或其监护人时，应为满 </a:t>
                      </a:r>
                      <a:r>
                        <a:rPr lang="en-US" altLang="zh-CN" sz="600" dirty="0">
                          <a:solidFill>
                            <a:schemeClr val="tx1"/>
                          </a:solidFill>
                          <a:latin typeface="微软雅黑" panose="020B0503020204020204" pitchFamily="34" charset="-122"/>
                          <a:ea typeface="微软雅黑" panose="020B0503020204020204" pitchFamily="34" charset="-122"/>
                        </a:rPr>
                        <a:t>18 </a:t>
                      </a:r>
                      <a:r>
                        <a:rPr lang="zh-CN" altLang="en-US" sz="600" dirty="0">
                          <a:solidFill>
                            <a:schemeClr val="tx1"/>
                          </a:solidFill>
                          <a:latin typeface="微软雅黑" panose="020B0503020204020204" pitchFamily="34" charset="-122"/>
                          <a:ea typeface="微软雅黑" panose="020B0503020204020204" pitchFamily="34" charset="-122"/>
                        </a:rPr>
                        <a:t>周岁具有完全民事行为能力的自然人；</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959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未结清国家开发银行生源地信用助学贷款（或校园地国家助学贷款）的借款学生不能作为其他借款学生的共同借款人；</a:t>
                      </a:r>
                      <a:endParaRPr lang="zh-CN" altLang="en-US" sz="600" dirty="0">
                        <a:solidFill>
                          <a:schemeClr val="tx1"/>
                        </a:solidFill>
                        <a:latin typeface="微软雅黑" panose="020B0503020204020204" pitchFamily="34" charset="-122"/>
                        <a:ea typeface="微软雅黑" panose="020B0503020204020204" pitchFamily="34" charset="-122"/>
                      </a:endParaRP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如借款学生申请助学贷款时未满 </a:t>
                      </a:r>
                      <a:r>
                        <a:rPr lang="en-US" altLang="zh-CN" sz="600" dirty="0">
                          <a:solidFill>
                            <a:schemeClr val="tx1"/>
                          </a:solidFill>
                          <a:latin typeface="微软雅黑" panose="020B0503020204020204" pitchFamily="34" charset="-122"/>
                          <a:ea typeface="微软雅黑" panose="020B0503020204020204" pitchFamily="34" charset="-122"/>
                        </a:rPr>
                        <a:t>16 </a:t>
                      </a:r>
                      <a:r>
                        <a:rPr lang="zh-CN" altLang="en-US" sz="600" dirty="0">
                          <a:solidFill>
                            <a:schemeClr val="tx1"/>
                          </a:solidFill>
                          <a:latin typeface="微软雅黑" panose="020B0503020204020204" pitchFamily="34" charset="-122"/>
                          <a:ea typeface="微软雅黑" panose="020B0503020204020204" pitchFamily="34" charset="-122"/>
                        </a:rPr>
                        <a:t>周岁，共同借款人应为其监护人。此种情况下，办理贷款时需要提供相关监护关系的证明材料。如借款学生与其监护人户籍不在同一县（市、区），原则上应在学生户籍所在县（市、区）办理。</a:t>
                      </a:r>
                      <a:endParaRPr lang="zh-CN" altLang="en-US" sz="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154" name="图形 153"/>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13541" y="168850"/>
            <a:ext cx="3080439" cy="1080154"/>
          </a:xfrm>
          <a:prstGeom prst="rect">
            <a:avLst/>
          </a:prstGeom>
        </p:spPr>
      </p:pic>
      <p:pic>
        <p:nvPicPr>
          <p:cNvPr id="156" name="图形 155"/>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05811" y="280690"/>
            <a:ext cx="206339" cy="180547"/>
          </a:xfrm>
          <a:prstGeom prst="rect">
            <a:avLst/>
          </a:prstGeom>
        </p:spPr>
      </p:pic>
      <p:sp>
        <p:nvSpPr>
          <p:cNvPr id="157" name="文本框 156"/>
          <p:cNvSpPr txBox="1"/>
          <p:nvPr/>
        </p:nvSpPr>
        <p:spPr>
          <a:xfrm>
            <a:off x="7394674" y="236770"/>
            <a:ext cx="177232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申贷流程及申贷材料</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73" name="矩形: 圆角 72"/>
          <p:cNvSpPr/>
          <p:nvPr/>
        </p:nvSpPr>
        <p:spPr>
          <a:xfrm>
            <a:off x="7009644" y="627192"/>
            <a:ext cx="3080028" cy="6763631"/>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p:cNvGrpSpPr/>
          <p:nvPr/>
        </p:nvGrpSpPr>
        <p:grpSpPr>
          <a:xfrm>
            <a:off x="9301110" y="563053"/>
            <a:ext cx="321557" cy="170252"/>
            <a:chOff x="6739731" y="3732212"/>
            <a:chExt cx="201739" cy="106813"/>
          </a:xfrm>
        </p:grpSpPr>
        <p:sp>
          <p:nvSpPr>
            <p:cNvPr id="159" name="任意多边形: 形状 158"/>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0" name="任意多边形: 形状 159"/>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1" name="任意多边形: 形状 160"/>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2" name="任意多边形: 形状 161"/>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3" name="任意多边形: 形状 162"/>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4" name="任意多边形: 形状 163"/>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grpSp>
        <p:nvGrpSpPr>
          <p:cNvPr id="165" name="组合 164"/>
          <p:cNvGrpSpPr/>
          <p:nvPr/>
        </p:nvGrpSpPr>
        <p:grpSpPr>
          <a:xfrm>
            <a:off x="7167231" y="838967"/>
            <a:ext cx="2822695" cy="1564439"/>
            <a:chOff x="7140307" y="4031606"/>
            <a:chExt cx="2822695" cy="1564439"/>
          </a:xfrm>
        </p:grpSpPr>
        <p:grpSp>
          <p:nvGrpSpPr>
            <p:cNvPr id="166" name="组合 165"/>
            <p:cNvGrpSpPr/>
            <p:nvPr/>
          </p:nvGrpSpPr>
          <p:grpSpPr>
            <a:xfrm>
              <a:off x="7140308" y="4049970"/>
              <a:ext cx="296876" cy="200055"/>
              <a:chOff x="7140308" y="4049970"/>
              <a:chExt cx="296876" cy="200055"/>
            </a:xfrm>
          </p:grpSpPr>
          <p:sp>
            <p:nvSpPr>
              <p:cNvPr id="169"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0" name="文本框 169"/>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67" name="文本框 166"/>
            <p:cNvSpPr txBox="1"/>
            <p:nvPr/>
          </p:nvSpPr>
          <p:spPr>
            <a:xfrm>
              <a:off x="7369692" y="4031606"/>
              <a:ext cx="569387"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预申请</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68" name="文本框 167"/>
            <p:cNvSpPr txBox="1"/>
            <p:nvPr/>
          </p:nvSpPr>
          <p:spPr>
            <a:xfrm>
              <a:off x="7140307" y="4230094"/>
              <a:ext cx="2822695" cy="136595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就读于普通高中和中职学校的学生，若其家庭的经济能力难以满足其大学期间的学习、生活基本支出均可申请，包括但不限于：高中阶段（含普通高中和中职学校）任一学年曾获得过国家助学金的学生、脱贫家庭学生、脱贫不稳定家庭学生、边缘易致贫家庭学生、突发严重困难家庭学生、低保家庭学生、低保边缘家庭学生、特困救助供养学生、刚性支出困难家庭学生、其他低收入家庭学生、孤儿、事实无人抚养儿童、家庭经济困难残疾学生等特殊困难群体以及高中（含中职）学生资助管理部门认定的家庭经济困难学生。</a:t>
              </a:r>
              <a:endParaRPr lang="zh-CN" altLang="en-US" sz="700" dirty="0">
                <a:latin typeface="微软雅黑" panose="020B0503020204020204" pitchFamily="34" charset="-122"/>
                <a:ea typeface="微软雅黑" panose="020B0503020204020204" pitchFamily="34" charset="-122"/>
              </a:endParaRPr>
            </a:p>
          </p:txBody>
        </p:sp>
      </p:grpSp>
      <p:grpSp>
        <p:nvGrpSpPr>
          <p:cNvPr id="171" name="组合 170"/>
          <p:cNvGrpSpPr/>
          <p:nvPr/>
        </p:nvGrpSpPr>
        <p:grpSpPr>
          <a:xfrm>
            <a:off x="7167231" y="2637601"/>
            <a:ext cx="2822695" cy="1241274"/>
            <a:chOff x="7140307" y="4031606"/>
            <a:chExt cx="2822695" cy="1241274"/>
          </a:xfrm>
        </p:grpSpPr>
        <p:grpSp>
          <p:nvGrpSpPr>
            <p:cNvPr id="172" name="组合 171"/>
            <p:cNvGrpSpPr/>
            <p:nvPr/>
          </p:nvGrpSpPr>
          <p:grpSpPr>
            <a:xfrm>
              <a:off x="7140308" y="4049970"/>
              <a:ext cx="296876" cy="200055"/>
              <a:chOff x="7140308" y="4049970"/>
              <a:chExt cx="296876" cy="200055"/>
            </a:xfrm>
          </p:grpSpPr>
          <p:sp>
            <p:nvSpPr>
              <p:cNvPr id="175"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6" name="文本框 175"/>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3" name="文本框 172"/>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如何申请贷款？</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74" name="文本框 173"/>
            <p:cNvSpPr txBox="1"/>
            <p:nvPr/>
          </p:nvSpPr>
          <p:spPr>
            <a:xfrm>
              <a:off x="7140307" y="423009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首次贷款时，借款学生和共同借款人需要一起前往双方户籍所在地的县级学生资助管理部门办理。具体贷款受理时间以各地公布时间为准，可咨询所在地县级学生资助管理部门。</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续贷时，借款学生或共同借款人任何一方持相关材料到原县级学生资助管理部门办理，也可以通过学生在线系统或国家助学贷款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进行线上操作。</a:t>
              </a:r>
              <a:endParaRPr lang="zh-CN" altLang="en-US" sz="700" dirty="0">
                <a:latin typeface="微软雅黑" panose="020B0503020204020204" pitchFamily="34" charset="-122"/>
                <a:ea typeface="微软雅黑" panose="020B0503020204020204" pitchFamily="34" charset="-122"/>
              </a:endParaRPr>
            </a:p>
          </p:txBody>
        </p:sp>
      </p:grpSp>
      <p:grpSp>
        <p:nvGrpSpPr>
          <p:cNvPr id="177" name="组合 176"/>
          <p:cNvGrpSpPr/>
          <p:nvPr/>
        </p:nvGrpSpPr>
        <p:grpSpPr>
          <a:xfrm>
            <a:off x="7167231" y="4201254"/>
            <a:ext cx="2822695" cy="1726022"/>
            <a:chOff x="7140307" y="4031606"/>
            <a:chExt cx="2822695" cy="1726022"/>
          </a:xfrm>
        </p:grpSpPr>
        <p:grpSp>
          <p:nvGrpSpPr>
            <p:cNvPr id="178" name="组合 177"/>
            <p:cNvGrpSpPr/>
            <p:nvPr/>
          </p:nvGrpSpPr>
          <p:grpSpPr>
            <a:xfrm>
              <a:off x="7140308" y="4049970"/>
              <a:ext cx="296876" cy="200055"/>
              <a:chOff x="7140308" y="4049970"/>
              <a:chExt cx="296876" cy="200055"/>
            </a:xfrm>
          </p:grpSpPr>
          <p:sp>
            <p:nvSpPr>
              <p:cNvPr id="181"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2" name="文本框 181"/>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9" name="文本框 178"/>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首次申请办理流程及申贷材料</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借款学生和共同借款人需携带以下申贷材料，前往县级学生资助管理部门办理手续。</a:t>
              </a:r>
              <a:endParaRPr lang="en-US" altLang="zh-CN"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借款学生与共同借款人各自的身份证原件、户口簿原件；</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录取通知书（或学生证）原件或学信网学籍在线验证报告；</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提前通过学生在线系统或国家助学贷款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完成注册并完善个人信息，提交申请后导出</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国家开发银行生源地信用助学贷款申请表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未进行预申请，但确因家庭经济困难需要申请助学贷款的学生，需按照实际情况填写</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家庭经济困难学生认定表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7167231" y="6251733"/>
            <a:ext cx="2822695" cy="918109"/>
            <a:chOff x="7140307" y="4031606"/>
            <a:chExt cx="2822695" cy="918109"/>
          </a:xfrm>
        </p:grpSpPr>
        <p:grpSp>
          <p:nvGrpSpPr>
            <p:cNvPr id="184" name="组合 183"/>
            <p:cNvGrpSpPr/>
            <p:nvPr/>
          </p:nvGrpSpPr>
          <p:grpSpPr>
            <a:xfrm>
              <a:off x="7140308" y="4049970"/>
              <a:ext cx="296876" cy="200055"/>
              <a:chOff x="7140308" y="4049970"/>
              <a:chExt cx="296876" cy="200055"/>
            </a:xfrm>
          </p:grpSpPr>
          <p:sp>
            <p:nvSpPr>
              <p:cNvPr id="187"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8" name="文本框 187"/>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85" name="文本框 184"/>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续贷申请办理流程及申贷材料</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186" name="文本框 185"/>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线上办理：可通过学生在线系统或国家助学贷款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填写“续贷声明”后，进行线上申请。</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现场办理：借款人或共同借款人携带办理人本人身份证，前往县级学生资助管理部门现场办理。</a:t>
              </a:r>
              <a:endParaRPr lang="zh-CN" altLang="en-US" sz="700" dirty="0">
                <a:latin typeface="微软雅黑" panose="020B0503020204020204" pitchFamily="34" charset="-122"/>
                <a:ea typeface="微软雅黑" panose="020B0503020204020204" pitchFamily="34" charset="-122"/>
              </a:endParaRPr>
            </a:p>
          </p:txBody>
        </p:sp>
      </p:grpSp>
      <p:pic>
        <p:nvPicPr>
          <p:cNvPr id="189" name="图形 18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933" y="168850"/>
            <a:ext cx="3069083" cy="1076172"/>
          </a:xfrm>
          <a:prstGeom prst="rect">
            <a:avLst/>
          </a:prstGeom>
        </p:spPr>
      </p:pic>
      <p:sp>
        <p:nvSpPr>
          <p:cNvPr id="190" name="文本框 189"/>
          <p:cNvSpPr txBox="1"/>
          <p:nvPr/>
        </p:nvSpPr>
        <p:spPr>
          <a:xfrm>
            <a:off x="10791982" y="252927"/>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征信知识</a:t>
            </a:r>
            <a:endParaRPr lang="zh-CN" altLang="en-US" sz="1300" b="1" dirty="0">
              <a:solidFill>
                <a:schemeClr val="bg1"/>
              </a:solidFill>
              <a:latin typeface="微软雅黑" panose="020B0503020204020204" pitchFamily="34" charset="-122"/>
              <a:ea typeface="微软雅黑" panose="020B0503020204020204" pitchFamily="34" charset="-122"/>
            </a:endParaRPr>
          </a:p>
        </p:txBody>
      </p:sp>
      <p:sp>
        <p:nvSpPr>
          <p:cNvPr id="2" name="矩形: 圆角 1"/>
          <p:cNvSpPr/>
          <p:nvPr/>
        </p:nvSpPr>
        <p:spPr>
          <a:xfrm>
            <a:off x="10429473" y="627192"/>
            <a:ext cx="3080028" cy="6763632"/>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p:cNvGrpSpPr/>
          <p:nvPr/>
        </p:nvGrpSpPr>
        <p:grpSpPr>
          <a:xfrm>
            <a:off x="12708557" y="541249"/>
            <a:ext cx="321557" cy="170252"/>
            <a:chOff x="6739731" y="3732212"/>
            <a:chExt cx="201739" cy="106813"/>
          </a:xfrm>
        </p:grpSpPr>
        <p:sp>
          <p:nvSpPr>
            <p:cNvPr id="192" name="任意多边形: 形状 191"/>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3" name="任意多边形: 形状 192"/>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4" name="任意多边形: 形状 193"/>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5" name="任意多边形: 形状 194"/>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6" name="任意多边形: 形状 195"/>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7" name="任意多边形: 形状 196"/>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200" name="图形 199"/>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93542" y="288309"/>
            <a:ext cx="210743" cy="240849"/>
          </a:xfrm>
          <a:prstGeom prst="rect">
            <a:avLst/>
          </a:prstGeom>
        </p:spPr>
      </p:pic>
      <p:sp>
        <p:nvSpPr>
          <p:cNvPr id="201" name="文本框 200"/>
          <p:cNvSpPr txBox="1"/>
          <p:nvPr/>
        </p:nvSpPr>
        <p:spPr>
          <a:xfrm>
            <a:off x="10563506" y="789272"/>
            <a:ext cx="2781654"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为建设我国社会信用体系，防范信用风险，人民银行建立了金融信用信息基础数据库，又称征信系统。</a:t>
            </a:r>
            <a:endParaRPr lang="zh-CN" altLang="en-US" sz="700" dirty="0">
              <a:solidFill>
                <a:srgbClr val="1D50A2"/>
              </a:solidFill>
              <a:latin typeface="微软雅黑" panose="020B0503020204020204" pitchFamily="34" charset="-122"/>
              <a:ea typeface="微软雅黑" panose="020B0503020204020204" pitchFamily="34" charset="-122"/>
            </a:endParaRPr>
          </a:p>
        </p:txBody>
      </p:sp>
      <p:grpSp>
        <p:nvGrpSpPr>
          <p:cNvPr id="202" name="组合 201"/>
          <p:cNvGrpSpPr/>
          <p:nvPr/>
        </p:nvGrpSpPr>
        <p:grpSpPr>
          <a:xfrm>
            <a:off x="10563506" y="1313443"/>
            <a:ext cx="2822695" cy="1726022"/>
            <a:chOff x="7140307" y="4031606"/>
            <a:chExt cx="2822695" cy="1726022"/>
          </a:xfrm>
        </p:grpSpPr>
        <p:grpSp>
          <p:nvGrpSpPr>
            <p:cNvPr id="203" name="组合 202"/>
            <p:cNvGrpSpPr/>
            <p:nvPr/>
          </p:nvGrpSpPr>
          <p:grpSpPr>
            <a:xfrm>
              <a:off x="7140308" y="4049970"/>
              <a:ext cx="296876" cy="200055"/>
              <a:chOff x="7140308" y="4049970"/>
              <a:chExt cx="296876" cy="200055"/>
            </a:xfrm>
          </p:grpSpPr>
          <p:sp>
            <p:nvSpPr>
              <p:cNvPr id="206"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07" name="文本框 206"/>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04" name="文本框 203"/>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个人信用报告包括哪些内容？</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205" name="文本框 204"/>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首先是“您是谁”，包括姓名、身份证号码、家庭住址、工作单位等。 </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其次是“您的信用历史”，包括个人贷款信息（贷款金额、期限、还款记录等），信用卡信息（授信额度、还款记录等）。</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最后是查询记录，哪些机构于何时查询过您的信用报告。 </a:t>
              </a:r>
              <a:endParaRPr lang="zh-CN" altLang="en-US"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随着个人信用报告应用日益广泛，信用报告还将采集其他领域与个人信用有关的信息，例如社保缴纳情况、公积金缴纳情况、法院民事判决、欠税以及个人支付水、电、煤气等公共事业费用的信息。</a:t>
              </a:r>
              <a:endParaRPr lang="zh-CN" altLang="en-US" sz="700" dirty="0">
                <a:latin typeface="微软雅黑" panose="020B0503020204020204" pitchFamily="34" charset="-122"/>
                <a:ea typeface="微软雅黑" panose="020B0503020204020204" pitchFamily="34" charset="-122"/>
              </a:endParaRPr>
            </a:p>
          </p:txBody>
        </p:sp>
      </p:grpSp>
      <p:pic>
        <p:nvPicPr>
          <p:cNvPr id="209" name="图形 208"/>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665193" y="3140970"/>
            <a:ext cx="2602562" cy="1447414"/>
          </a:xfrm>
          <a:prstGeom prst="rect">
            <a:avLst/>
          </a:prstGeom>
        </p:spPr>
      </p:pic>
      <p:grpSp>
        <p:nvGrpSpPr>
          <p:cNvPr id="210" name="组合 209"/>
          <p:cNvGrpSpPr/>
          <p:nvPr/>
        </p:nvGrpSpPr>
        <p:grpSpPr>
          <a:xfrm>
            <a:off x="10555126" y="4809574"/>
            <a:ext cx="2822695" cy="756526"/>
            <a:chOff x="7140307" y="4031606"/>
            <a:chExt cx="2822695" cy="756526"/>
          </a:xfrm>
        </p:grpSpPr>
        <p:grpSp>
          <p:nvGrpSpPr>
            <p:cNvPr id="211" name="组合 210"/>
            <p:cNvGrpSpPr/>
            <p:nvPr/>
          </p:nvGrpSpPr>
          <p:grpSpPr>
            <a:xfrm>
              <a:off x="7140308" y="4049970"/>
              <a:ext cx="296876" cy="200055"/>
              <a:chOff x="7140308" y="4049970"/>
              <a:chExt cx="296876" cy="200055"/>
            </a:xfrm>
          </p:grpSpPr>
          <p:sp>
            <p:nvSpPr>
              <p:cNvPr id="214" name="图形 40"/>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15" name="文本框 214"/>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12" name="文本框 211"/>
            <p:cNvSpPr txBox="1"/>
            <p:nvPr/>
          </p:nvSpPr>
          <p:spPr>
            <a:xfrm>
              <a:off x="7369692" y="4031606"/>
              <a:ext cx="146706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贷款逾期对征信的影响</a:t>
              </a:r>
              <a:endPar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endParaRPr>
            </a:p>
          </p:txBody>
        </p:sp>
        <p:sp>
          <p:nvSpPr>
            <p:cNvPr id="213" name="文本框 212"/>
            <p:cNvSpPr txBox="1"/>
            <p:nvPr/>
          </p:nvSpPr>
          <p:spPr>
            <a:xfrm>
              <a:off x="7140307" y="4230094"/>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个人信用报告如实记录借款人的信用信息，借款人过去的信用行为将对未来的经济活动产生重大影响。请借款人重视维护自身信用，只有这样才能充分享受到守信激励的好处，防止失信被惩戒。</a:t>
              </a:r>
              <a:endParaRPr lang="zh-CN" altLang="en-US" sz="700" dirty="0">
                <a:latin typeface="微软雅黑" panose="020B0503020204020204" pitchFamily="34" charset="-122"/>
                <a:ea typeface="微软雅黑" panose="020B0503020204020204" pitchFamily="34" charset="-122"/>
              </a:endParaRPr>
            </a:p>
          </p:txBody>
        </p:sp>
      </p:grpSp>
      <p:pic>
        <p:nvPicPr>
          <p:cNvPr id="217" name="图片 2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856958" y="5649844"/>
            <a:ext cx="2316498" cy="1636363"/>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4349</Words>
  <Application>WPS 演示</Application>
  <PresentationFormat>自定义</PresentationFormat>
  <Paragraphs>282</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微软雅黑</vt:lpstr>
      <vt:lpstr>Calibri</vt:lpstr>
      <vt:lpstr>Arial Unicode MS</vt:lpstr>
      <vt:lpstr>等线 Light</vt:lpstr>
      <vt:lpstr>Calibri Light</vt:lpstr>
      <vt:lpstr>等线</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YING LI</dc:creator>
  <cp:lastModifiedBy>大迪小键</cp:lastModifiedBy>
  <cp:revision>27</cp:revision>
  <dcterms:created xsi:type="dcterms:W3CDTF">2025-04-29T05:41:00Z</dcterms:created>
  <dcterms:modified xsi:type="dcterms:W3CDTF">2025-06-20T07:19:36Z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9727B205A0E94F1585576B7B45DE29A3_13</vt:lpwstr>
  </property>
  <property fmtid="{D5CDD505-2E9C-101B-9397-08002B2CF9AE}" pid="3" name="KSOProductBuildVer">
    <vt:lpwstr>2052-12.1.0.21541</vt:lpwstr>
  </property>
</Properties>
</file>